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80" r:id="rId1"/>
  </p:sldMasterIdLst>
  <p:sldIdLst>
    <p:sldId id="292" r:id="rId2"/>
    <p:sldId id="293" r:id="rId3"/>
    <p:sldId id="259" r:id="rId4"/>
    <p:sldId id="294" r:id="rId5"/>
    <p:sldId id="260" r:id="rId6"/>
    <p:sldId id="282" r:id="rId7"/>
    <p:sldId id="284" r:id="rId8"/>
    <p:sldId id="295" r:id="rId9"/>
    <p:sldId id="296" r:id="rId10"/>
    <p:sldId id="291" r:id="rId11"/>
    <p:sldId id="297" r:id="rId12"/>
    <p:sldId id="280" r:id="rId13"/>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FECB4D8-DB02-4DC6-A0A2-4F2EBAE1DC90}" styleName="Средний стиль 1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1398" autoAdjust="0"/>
  </p:normalViewPr>
  <p:slideViewPr>
    <p:cSldViewPr>
      <p:cViewPr>
        <p:scale>
          <a:sx n="75" d="100"/>
          <a:sy n="75" d="100"/>
        </p:scale>
        <p:origin x="-13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6775663458734344"/>
          <c:y val="4.4057617797775318E-2"/>
          <c:w val="0.58501075386410029"/>
          <c:h val="0.80809867516560463"/>
        </c:manualLayout>
      </c:layout>
      <c:bar3DChart>
        <c:barDir val="col"/>
        <c:grouping val="clustered"/>
        <c:varyColors val="0"/>
        <c:ser>
          <c:idx val="0"/>
          <c:order val="0"/>
          <c:tx>
            <c:strRef>
              <c:f>Лист1!$B$1</c:f>
              <c:strCache>
                <c:ptCount val="1"/>
                <c:pt idx="0">
                  <c:v>Өткізуден түскен түсім</c:v>
                </c:pt>
              </c:strCache>
            </c:strRef>
          </c:tx>
          <c:invertIfNegative val="0"/>
          <c:dLbls>
            <c:dLbl>
              <c:idx val="0"/>
              <c:layout>
                <c:manualLayout>
                  <c:x val="4.6296296296296328E-3"/>
                  <c:y val="0.2301587301587302"/>
                </c:manualLayout>
              </c:layout>
              <c:showLegendKey val="0"/>
              <c:showVal val="1"/>
              <c:showCatName val="0"/>
              <c:showSerName val="0"/>
              <c:showPercent val="0"/>
              <c:showBubbleSize val="0"/>
            </c:dLbl>
            <c:dLbl>
              <c:idx val="1"/>
              <c:layout>
                <c:manualLayout>
                  <c:x val="2.3148148148148147E-3"/>
                  <c:y val="0.24206349206349231"/>
                </c:manualLayout>
              </c:layout>
              <c:showLegendKey val="0"/>
              <c:showVal val="1"/>
              <c:showCatName val="0"/>
              <c:showSerName val="0"/>
              <c:showPercent val="0"/>
              <c:showBubbleSize val="0"/>
            </c:dLbl>
            <c:txPr>
              <a:bodyPr rot="-5400000" vert="horz" anchor="ctr" anchorCtr="0"/>
              <a:lstStyle/>
              <a:p>
                <a:pPr>
                  <a:defRPr/>
                </a:pPr>
                <a:endParaRPr lang="ru-RU"/>
              </a:p>
            </c:txPr>
            <c:showLegendKey val="0"/>
            <c:showVal val="1"/>
            <c:showCatName val="0"/>
            <c:showSerName val="0"/>
            <c:showPercent val="0"/>
            <c:showBubbleSize val="0"/>
            <c:showLeaderLines val="0"/>
          </c:dLbls>
          <c:cat>
            <c:strRef>
              <c:f>Лист1!$A$2:$A$3</c:f>
              <c:strCache>
                <c:ptCount val="2"/>
                <c:pt idx="0">
                  <c:v>ФИФО әдісі</c:v>
                </c:pt>
                <c:pt idx="1">
                  <c:v>Орташа алынған құны әдісі</c:v>
                </c:pt>
              </c:strCache>
            </c:strRef>
          </c:cat>
          <c:val>
            <c:numRef>
              <c:f>Лист1!$B$2:$B$3</c:f>
              <c:numCache>
                <c:formatCode>General</c:formatCode>
                <c:ptCount val="2"/>
                <c:pt idx="0">
                  <c:v>1931660</c:v>
                </c:pt>
                <c:pt idx="1">
                  <c:v>1931660</c:v>
                </c:pt>
              </c:numCache>
            </c:numRef>
          </c:val>
        </c:ser>
        <c:ser>
          <c:idx val="1"/>
          <c:order val="1"/>
          <c:tx>
            <c:strRef>
              <c:f>Лист1!$C$1</c:f>
              <c:strCache>
                <c:ptCount val="1"/>
                <c:pt idx="0">
                  <c:v>Кезең соңындағы қорлардың құны</c:v>
                </c:pt>
              </c:strCache>
            </c:strRef>
          </c:tx>
          <c:invertIfNegative val="0"/>
          <c:dLbls>
            <c:txPr>
              <a:bodyPr rot="-5400000" vert="horz"/>
              <a:lstStyle/>
              <a:p>
                <a:pPr>
                  <a:defRPr/>
                </a:pPr>
                <a:endParaRPr lang="ru-RU"/>
              </a:p>
            </c:txPr>
            <c:showLegendKey val="0"/>
            <c:showVal val="1"/>
            <c:showCatName val="0"/>
            <c:showSerName val="0"/>
            <c:showPercent val="0"/>
            <c:showBubbleSize val="0"/>
            <c:showLeaderLines val="0"/>
          </c:dLbls>
          <c:cat>
            <c:strRef>
              <c:f>Лист1!$A$2:$A$3</c:f>
              <c:strCache>
                <c:ptCount val="2"/>
                <c:pt idx="0">
                  <c:v>ФИФО әдісі</c:v>
                </c:pt>
                <c:pt idx="1">
                  <c:v>Орташа алынған құны әдісі</c:v>
                </c:pt>
              </c:strCache>
            </c:strRef>
          </c:cat>
          <c:val>
            <c:numRef>
              <c:f>Лист1!$C$2:$C$3</c:f>
              <c:numCache>
                <c:formatCode>General</c:formatCode>
                <c:ptCount val="2"/>
                <c:pt idx="0">
                  <c:v>868550</c:v>
                </c:pt>
                <c:pt idx="1">
                  <c:v>765982.5</c:v>
                </c:pt>
              </c:numCache>
            </c:numRef>
          </c:val>
        </c:ser>
        <c:ser>
          <c:idx val="2"/>
          <c:order val="2"/>
          <c:tx>
            <c:strRef>
              <c:f>Лист1!$D$1</c:f>
              <c:strCache>
                <c:ptCount val="1"/>
                <c:pt idx="0">
                  <c:v>Жұмсалған қорлардың өзіндік құны</c:v>
                </c:pt>
              </c:strCache>
            </c:strRef>
          </c:tx>
          <c:invertIfNegative val="0"/>
          <c:dLbls>
            <c:dLbl>
              <c:idx val="0"/>
              <c:layout>
                <c:manualLayout>
                  <c:x val="1.1574074074074073E-2"/>
                  <c:y val="0.25"/>
                </c:manualLayout>
              </c:layout>
              <c:showLegendKey val="0"/>
              <c:showVal val="1"/>
              <c:showCatName val="0"/>
              <c:showSerName val="0"/>
              <c:showPercent val="0"/>
              <c:showBubbleSize val="0"/>
            </c:dLbl>
            <c:dLbl>
              <c:idx val="1"/>
              <c:layout>
                <c:manualLayout>
                  <c:x val="6.9444444444444501E-3"/>
                  <c:y val="0.17857142857142877"/>
                </c:manualLayout>
              </c:layout>
              <c:showLegendKey val="0"/>
              <c:showVal val="1"/>
              <c:showCatName val="0"/>
              <c:showSerName val="0"/>
              <c:showPercent val="0"/>
              <c:showBubbleSize val="0"/>
            </c:dLbl>
            <c:txPr>
              <a:bodyPr rot="-5400000" vert="horz"/>
              <a:lstStyle/>
              <a:p>
                <a:pPr>
                  <a:defRPr/>
                </a:pPr>
                <a:endParaRPr lang="ru-RU"/>
              </a:p>
            </c:txPr>
            <c:showLegendKey val="0"/>
            <c:showVal val="1"/>
            <c:showCatName val="0"/>
            <c:showSerName val="0"/>
            <c:showPercent val="0"/>
            <c:showBubbleSize val="0"/>
            <c:showLeaderLines val="0"/>
          </c:dLbls>
          <c:cat>
            <c:strRef>
              <c:f>Лист1!$A$2:$A$3</c:f>
              <c:strCache>
                <c:ptCount val="2"/>
                <c:pt idx="0">
                  <c:v>ФИФО әдісі</c:v>
                </c:pt>
                <c:pt idx="1">
                  <c:v>Орташа алынған құны әдісі</c:v>
                </c:pt>
              </c:strCache>
            </c:strRef>
          </c:cat>
          <c:val>
            <c:numRef>
              <c:f>Лист1!$D$2:$D$3</c:f>
              <c:numCache>
                <c:formatCode>General</c:formatCode>
                <c:ptCount val="2"/>
                <c:pt idx="0">
                  <c:v>1820441</c:v>
                </c:pt>
                <c:pt idx="1">
                  <c:v>1830698.175</c:v>
                </c:pt>
              </c:numCache>
            </c:numRef>
          </c:val>
        </c:ser>
        <c:ser>
          <c:idx val="3"/>
          <c:order val="3"/>
          <c:tx>
            <c:strRef>
              <c:f>Лист1!$E$1</c:f>
              <c:strCache>
                <c:ptCount val="1"/>
                <c:pt idx="0">
                  <c:v>Жалпы пайда</c:v>
                </c:pt>
              </c:strCache>
            </c:strRef>
          </c:tx>
          <c:invertIfNegative val="0"/>
          <c:dLbls>
            <c:dLbl>
              <c:idx val="0"/>
              <c:layout>
                <c:manualLayout>
                  <c:x val="9.2592592592592744E-3"/>
                  <c:y val="0.2380952380952383"/>
                </c:manualLayout>
              </c:layout>
              <c:showLegendKey val="0"/>
              <c:showVal val="1"/>
              <c:showCatName val="0"/>
              <c:showSerName val="0"/>
              <c:showPercent val="0"/>
              <c:showBubbleSize val="0"/>
            </c:dLbl>
            <c:dLbl>
              <c:idx val="1"/>
              <c:layout>
                <c:manualLayout>
                  <c:x val="4.6296296296296328E-3"/>
                  <c:y val="0.17857142857142877"/>
                </c:manualLayout>
              </c:layout>
              <c:showLegendKey val="0"/>
              <c:showVal val="1"/>
              <c:showCatName val="0"/>
              <c:showSerName val="0"/>
              <c:showPercent val="0"/>
              <c:showBubbleSize val="0"/>
            </c:dLbl>
            <c:txPr>
              <a:bodyPr rot="-5400000" vert="horz"/>
              <a:lstStyle/>
              <a:p>
                <a:pPr>
                  <a:defRPr/>
                </a:pPr>
                <a:endParaRPr lang="ru-RU"/>
              </a:p>
            </c:txPr>
            <c:showLegendKey val="0"/>
            <c:showVal val="1"/>
            <c:showCatName val="0"/>
            <c:showSerName val="0"/>
            <c:showPercent val="0"/>
            <c:showBubbleSize val="0"/>
            <c:showLeaderLines val="0"/>
          </c:dLbls>
          <c:cat>
            <c:strRef>
              <c:f>Лист1!$A$2:$A$3</c:f>
              <c:strCache>
                <c:ptCount val="2"/>
                <c:pt idx="0">
                  <c:v>ФИФО әдісі</c:v>
                </c:pt>
                <c:pt idx="1">
                  <c:v>Орташа алынған құны әдісі</c:v>
                </c:pt>
              </c:strCache>
            </c:strRef>
          </c:cat>
          <c:val>
            <c:numRef>
              <c:f>Лист1!$E$2:$E$3</c:f>
              <c:numCache>
                <c:formatCode>General</c:formatCode>
                <c:ptCount val="2"/>
                <c:pt idx="0">
                  <c:v>1913455.59</c:v>
                </c:pt>
                <c:pt idx="1">
                  <c:v>1913353.0181999998</c:v>
                </c:pt>
              </c:numCache>
            </c:numRef>
          </c:val>
        </c:ser>
        <c:dLbls>
          <c:showLegendKey val="0"/>
          <c:showVal val="0"/>
          <c:showCatName val="0"/>
          <c:showSerName val="0"/>
          <c:showPercent val="0"/>
          <c:showBubbleSize val="0"/>
        </c:dLbls>
        <c:gapWidth val="300"/>
        <c:shape val="cylinder"/>
        <c:axId val="241175936"/>
        <c:axId val="241202304"/>
        <c:axId val="0"/>
      </c:bar3DChart>
      <c:catAx>
        <c:axId val="241175936"/>
        <c:scaling>
          <c:orientation val="minMax"/>
        </c:scaling>
        <c:delete val="0"/>
        <c:axPos val="b"/>
        <c:majorTickMark val="none"/>
        <c:minorTickMark val="none"/>
        <c:tickLblPos val="nextTo"/>
        <c:crossAx val="241202304"/>
        <c:crosses val="autoZero"/>
        <c:auto val="1"/>
        <c:lblAlgn val="ctr"/>
        <c:lblOffset val="100"/>
        <c:noMultiLvlLbl val="0"/>
      </c:catAx>
      <c:valAx>
        <c:axId val="241202304"/>
        <c:scaling>
          <c:orientation val="minMax"/>
        </c:scaling>
        <c:delete val="0"/>
        <c:axPos val="l"/>
        <c:majorGridlines/>
        <c:minorGridlines/>
        <c:title>
          <c:tx>
            <c:rich>
              <a:bodyPr/>
              <a:lstStyle/>
              <a:p>
                <a:pPr>
                  <a:defRPr/>
                </a:pPr>
                <a:r>
                  <a:rPr lang="ru-RU"/>
                  <a:t>мың.теңге</a:t>
                </a:r>
              </a:p>
            </c:rich>
          </c:tx>
          <c:layout/>
          <c:overlay val="0"/>
        </c:title>
        <c:numFmt formatCode="General" sourceLinked="1"/>
        <c:majorTickMark val="out"/>
        <c:minorTickMark val="none"/>
        <c:tickLblPos val="nextTo"/>
        <c:crossAx val="241175936"/>
        <c:crosses val="autoZero"/>
        <c:crossBetween val="between"/>
      </c:valAx>
    </c:plotArea>
    <c:legend>
      <c:legendPos val="r"/>
      <c:layout>
        <c:manualLayout>
          <c:xMode val="edge"/>
          <c:yMode val="edge"/>
          <c:x val="0.778230351414407"/>
          <c:y val="0.14154105736782924"/>
          <c:w val="0.20788075969670458"/>
          <c:h val="0.67723534558180265"/>
        </c:manualLayout>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8F72C1-175F-46A3-B40D-13207A61E695}" type="doc">
      <dgm:prSet loTypeId="urn:microsoft.com/office/officeart/2005/8/layout/hProcess4" loCatId="process" qsTypeId="urn:microsoft.com/office/officeart/2005/8/quickstyle/simple5" qsCatId="simple" csTypeId="urn:microsoft.com/office/officeart/2005/8/colors/colorful2" csCatId="colorful" phldr="1"/>
      <dgm:spPr/>
      <dgm:t>
        <a:bodyPr/>
        <a:lstStyle/>
        <a:p>
          <a:endParaRPr lang="ru-RU"/>
        </a:p>
      </dgm:t>
    </dgm:pt>
    <dgm:pt modelId="{FC8E7302-A2F0-47B8-9C4D-CC578D1D4856}">
      <dgm:prSet phldrT="[Текст]" custT="1"/>
      <dgm:spPr/>
      <dgm:t>
        <a:bodyPr/>
        <a:lstStyle/>
        <a:p>
          <a:r>
            <a:rPr lang="kk-KZ" sz="2400" b="1" dirty="0" smtClean="0">
              <a:solidFill>
                <a:srgbClr val="7030A0"/>
              </a:solidFill>
            </a:rPr>
            <a:t>1</a:t>
          </a:r>
          <a:endParaRPr lang="ru-RU" sz="2400" b="1" dirty="0">
            <a:solidFill>
              <a:srgbClr val="7030A0"/>
            </a:solidFill>
          </a:endParaRPr>
        </a:p>
      </dgm:t>
    </dgm:pt>
    <dgm:pt modelId="{F7C4E028-7BAA-4145-A9A7-34524FDEF093}" type="parTrans" cxnId="{FA1E6DC5-D5D1-4D8A-89B7-F5CCC1BEAE14}">
      <dgm:prSet/>
      <dgm:spPr/>
      <dgm:t>
        <a:bodyPr/>
        <a:lstStyle/>
        <a:p>
          <a:endParaRPr lang="ru-RU"/>
        </a:p>
      </dgm:t>
    </dgm:pt>
    <dgm:pt modelId="{4598FCC3-58AB-492A-B387-21D283644AA6}" type="sibTrans" cxnId="{FA1E6DC5-D5D1-4D8A-89B7-F5CCC1BEAE14}">
      <dgm:prSet/>
      <dgm:spPr/>
      <dgm:t>
        <a:bodyPr/>
        <a:lstStyle/>
        <a:p>
          <a:endParaRPr lang="ru-RU"/>
        </a:p>
      </dgm:t>
    </dgm:pt>
    <dgm:pt modelId="{0511DB03-0DC0-4C6C-8BB9-31C2BE2CF6FB}">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1400" dirty="0" smtClean="0"/>
            <a:t>шикізат қорлары, материалдар, сатып алынған жартылай фабрикаттар мен кешендік бұйымдар, отын, ыдыс, ыдыстық материалдар, қосалқы бөлшектер және өндірісте немесе жұмыстарды, қызметтерді орындау кезінде пайдалануға арналған өзге материалдар;</a:t>
          </a:r>
          <a:endParaRPr lang="ru-RU" sz="1400" dirty="0"/>
        </a:p>
      </dgm:t>
    </dgm:pt>
    <dgm:pt modelId="{A404C4D2-3634-41C4-A9B5-C7CE1FB342E0}" type="parTrans" cxnId="{CBC3AF49-1FE9-43C5-86E0-8F8F213A3A94}">
      <dgm:prSet/>
      <dgm:spPr/>
      <dgm:t>
        <a:bodyPr/>
        <a:lstStyle/>
        <a:p>
          <a:endParaRPr lang="ru-RU"/>
        </a:p>
      </dgm:t>
    </dgm:pt>
    <dgm:pt modelId="{53332779-F7F8-45AD-90D5-17D65232666F}" type="sibTrans" cxnId="{CBC3AF49-1FE9-43C5-86E0-8F8F213A3A94}">
      <dgm:prSet/>
      <dgm:spPr/>
      <dgm:t>
        <a:bodyPr/>
        <a:lstStyle/>
        <a:p>
          <a:endParaRPr lang="ru-RU"/>
        </a:p>
      </dgm:t>
    </dgm:pt>
    <dgm:pt modelId="{A4801560-2B81-496A-B68D-A788654500A2}">
      <dgm:prSet phldrT="[Текст]" custT="1">
        <dgm:style>
          <a:lnRef idx="1">
            <a:schemeClr val="accent1"/>
          </a:lnRef>
          <a:fillRef idx="3">
            <a:schemeClr val="accent1"/>
          </a:fillRef>
          <a:effectRef idx="2">
            <a:schemeClr val="accent1"/>
          </a:effectRef>
          <a:fontRef idx="minor">
            <a:schemeClr val="lt1"/>
          </a:fontRef>
        </dgm:style>
      </dgm:prSet>
      <dgm:spPr/>
      <dgm:t>
        <a:bodyPr/>
        <a:lstStyle/>
        <a:p>
          <a:r>
            <a:rPr lang="kk-KZ" sz="2400" b="1" dirty="0" smtClean="0">
              <a:solidFill>
                <a:srgbClr val="7030A0"/>
              </a:solidFill>
            </a:rPr>
            <a:t>2</a:t>
          </a:r>
          <a:endParaRPr lang="ru-RU" sz="2400" b="1" dirty="0">
            <a:solidFill>
              <a:srgbClr val="7030A0"/>
            </a:solidFill>
          </a:endParaRPr>
        </a:p>
      </dgm:t>
    </dgm:pt>
    <dgm:pt modelId="{D666F4A4-157A-437C-9FF5-2D4717129E0B}" type="parTrans" cxnId="{50E2C523-C9D8-4380-8291-714C46ED8BFC}">
      <dgm:prSet/>
      <dgm:spPr/>
      <dgm:t>
        <a:bodyPr/>
        <a:lstStyle/>
        <a:p>
          <a:endParaRPr lang="ru-RU"/>
        </a:p>
      </dgm:t>
    </dgm:pt>
    <dgm:pt modelId="{FCD9FA91-BC09-4438-8DD9-83F86DD4D58B}" type="sibTrans" cxnId="{50E2C523-C9D8-4380-8291-714C46ED8BFC}">
      <dgm:prSet/>
      <dgm:spPr>
        <a:ln w="76200"/>
      </dgm:spPr>
      <dgm:t>
        <a:bodyPr/>
        <a:lstStyle/>
        <a:p>
          <a:endParaRPr lang="ru-RU">
            <a:ln w="76200">
              <a:solidFill>
                <a:schemeClr val="tx1"/>
              </a:solidFill>
            </a:ln>
          </a:endParaRPr>
        </a:p>
      </dgm:t>
    </dgm:pt>
    <dgm:pt modelId="{DE2CACEE-5652-4516-90DA-6AA58215C268}">
      <dgm:prSet phldrT="[Текст]" custT="1"/>
      <dgm:spPr/>
      <dgm:t>
        <a:bodyPr/>
        <a:lstStyle/>
        <a:p>
          <a:r>
            <a:rPr lang="kk-KZ" sz="2400" b="1" dirty="0" smtClean="0">
              <a:solidFill>
                <a:srgbClr val="7030A0"/>
              </a:solidFill>
            </a:rPr>
            <a:t>3</a:t>
          </a:r>
          <a:endParaRPr lang="ru-RU" sz="2400" b="1" dirty="0">
            <a:solidFill>
              <a:srgbClr val="7030A0"/>
            </a:solidFill>
          </a:endParaRPr>
        </a:p>
      </dgm:t>
    </dgm:pt>
    <dgm:pt modelId="{9143C779-1C16-41D7-808E-2412ABC629D9}" type="parTrans" cxnId="{5680028F-63DB-46EA-867E-9B0F2960173F}">
      <dgm:prSet/>
      <dgm:spPr/>
      <dgm:t>
        <a:bodyPr/>
        <a:lstStyle/>
        <a:p>
          <a:endParaRPr lang="ru-RU"/>
        </a:p>
      </dgm:t>
    </dgm:pt>
    <dgm:pt modelId="{0253EF00-BA2F-4786-B938-BAE9235440F4}" type="sibTrans" cxnId="{5680028F-63DB-46EA-867E-9B0F2960173F}">
      <dgm:prSet/>
      <dgm:spPr/>
      <dgm:t>
        <a:bodyPr/>
        <a:lstStyle/>
        <a:p>
          <a:endParaRPr lang="ru-RU"/>
        </a:p>
      </dgm:t>
    </dgm:pt>
    <dgm:pt modelId="{16027BC4-3722-4E2E-8B8E-58C6036F6CC6}">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kk-KZ" sz="1600" dirty="0" smtClean="0"/>
            <a:t>субъектінің қызмет барысында сатуға арналған дайын өнім, тауар түріндегі активтер</a:t>
          </a:r>
          <a:endParaRPr lang="ru-RU" sz="1600" dirty="0"/>
        </a:p>
      </dgm:t>
    </dgm:pt>
    <dgm:pt modelId="{4C88CDDF-758A-4A23-8289-F621327C3CDB}" type="parTrans" cxnId="{F02EDE79-B15B-473F-9FB5-1A8CFFB1C60D}">
      <dgm:prSet/>
      <dgm:spPr/>
      <dgm:t>
        <a:bodyPr/>
        <a:lstStyle/>
        <a:p>
          <a:endParaRPr lang="ru-RU"/>
        </a:p>
      </dgm:t>
    </dgm:pt>
    <dgm:pt modelId="{1DADFFAE-5795-472F-A898-264D14B75EB4}" type="sibTrans" cxnId="{F02EDE79-B15B-473F-9FB5-1A8CFFB1C60D}">
      <dgm:prSet/>
      <dgm:spPr/>
      <dgm:t>
        <a:bodyPr/>
        <a:lstStyle/>
        <a:p>
          <a:endParaRPr lang="ru-RU"/>
        </a:p>
      </dgm:t>
    </dgm:pt>
    <dgm:pt modelId="{F5697B4A-41A9-4459-8175-03731D4525A7}">
      <dgm:prSet custT="1">
        <dgm:style>
          <a:lnRef idx="1">
            <a:schemeClr val="accent1"/>
          </a:lnRef>
          <a:fillRef idx="2">
            <a:schemeClr val="accent1"/>
          </a:fillRef>
          <a:effectRef idx="1">
            <a:schemeClr val="accent1"/>
          </a:effectRef>
          <a:fontRef idx="minor">
            <a:schemeClr val="dk1"/>
          </a:fontRef>
        </dgm:style>
      </dgm:prSet>
      <dgm:spPr/>
      <dgm:t>
        <a:bodyPr/>
        <a:lstStyle/>
        <a:p>
          <a:r>
            <a:rPr lang="kk-KZ" sz="1600" dirty="0" smtClean="0"/>
            <a:t>аяқталмаған өндіріс</a:t>
          </a:r>
          <a:endParaRPr lang="ru-RU" sz="1600" dirty="0"/>
        </a:p>
      </dgm:t>
    </dgm:pt>
    <dgm:pt modelId="{AE743767-6845-4074-BE83-179AB996BB0A}" type="parTrans" cxnId="{5AA6AC7B-6A97-457E-BD66-E2D416B4BD7F}">
      <dgm:prSet/>
      <dgm:spPr/>
      <dgm:t>
        <a:bodyPr/>
        <a:lstStyle/>
        <a:p>
          <a:endParaRPr lang="ru-RU"/>
        </a:p>
      </dgm:t>
    </dgm:pt>
    <dgm:pt modelId="{3E0D7E8E-BA64-4B55-A5ED-78293944BC89}" type="sibTrans" cxnId="{5AA6AC7B-6A97-457E-BD66-E2D416B4BD7F}">
      <dgm:prSet/>
      <dgm:spPr/>
      <dgm:t>
        <a:bodyPr/>
        <a:lstStyle/>
        <a:p>
          <a:endParaRPr lang="ru-RU"/>
        </a:p>
      </dgm:t>
    </dgm:pt>
    <dgm:pt modelId="{F07E58DD-6166-4B1B-AA21-1D32B86FAFF9}" type="pres">
      <dgm:prSet presAssocID="{D68F72C1-175F-46A3-B40D-13207A61E695}" presName="Name0" presStyleCnt="0">
        <dgm:presLayoutVars>
          <dgm:dir/>
          <dgm:animLvl val="lvl"/>
          <dgm:resizeHandles val="exact"/>
        </dgm:presLayoutVars>
      </dgm:prSet>
      <dgm:spPr/>
      <dgm:t>
        <a:bodyPr/>
        <a:lstStyle/>
        <a:p>
          <a:endParaRPr lang="ru-RU"/>
        </a:p>
      </dgm:t>
    </dgm:pt>
    <dgm:pt modelId="{82A1215C-A26A-432A-980D-9D79DA82CA29}" type="pres">
      <dgm:prSet presAssocID="{D68F72C1-175F-46A3-B40D-13207A61E695}" presName="tSp" presStyleCnt="0"/>
      <dgm:spPr/>
    </dgm:pt>
    <dgm:pt modelId="{CE714D34-0F74-4C8F-BD95-F7045984D1E8}" type="pres">
      <dgm:prSet presAssocID="{D68F72C1-175F-46A3-B40D-13207A61E695}" presName="bSp" presStyleCnt="0"/>
      <dgm:spPr/>
    </dgm:pt>
    <dgm:pt modelId="{4C3BCEB5-16F8-4B6E-A912-AA9552619880}" type="pres">
      <dgm:prSet presAssocID="{D68F72C1-175F-46A3-B40D-13207A61E695}" presName="process" presStyleCnt="0"/>
      <dgm:spPr/>
    </dgm:pt>
    <dgm:pt modelId="{42FED342-5E18-4346-8C3E-D829DD596175}" type="pres">
      <dgm:prSet presAssocID="{FC8E7302-A2F0-47B8-9C4D-CC578D1D4856}" presName="composite1" presStyleCnt="0"/>
      <dgm:spPr/>
    </dgm:pt>
    <dgm:pt modelId="{B807A7A7-93A3-4BC6-9A1E-6175BC005233}" type="pres">
      <dgm:prSet presAssocID="{FC8E7302-A2F0-47B8-9C4D-CC578D1D4856}" presName="dummyNode1" presStyleLbl="node1" presStyleIdx="0" presStyleCnt="3"/>
      <dgm:spPr/>
    </dgm:pt>
    <dgm:pt modelId="{A6E8509E-12A2-44BF-96D1-A9E221590513}" type="pres">
      <dgm:prSet presAssocID="{FC8E7302-A2F0-47B8-9C4D-CC578D1D4856}" presName="childNode1" presStyleLbl="bgAcc1" presStyleIdx="0" presStyleCnt="3" custScaleX="130780" custScaleY="140376" custLinFactNeighborX="3664" custLinFactNeighborY="-10581">
        <dgm:presLayoutVars>
          <dgm:bulletEnabled val="1"/>
        </dgm:presLayoutVars>
      </dgm:prSet>
      <dgm:spPr/>
      <dgm:t>
        <a:bodyPr/>
        <a:lstStyle/>
        <a:p>
          <a:endParaRPr lang="ru-RU"/>
        </a:p>
      </dgm:t>
    </dgm:pt>
    <dgm:pt modelId="{D7CCEDB4-12E9-495D-8986-9F1A2182D506}" type="pres">
      <dgm:prSet presAssocID="{FC8E7302-A2F0-47B8-9C4D-CC578D1D4856}" presName="childNode1tx" presStyleLbl="bgAcc1" presStyleIdx="0" presStyleCnt="3">
        <dgm:presLayoutVars>
          <dgm:bulletEnabled val="1"/>
        </dgm:presLayoutVars>
      </dgm:prSet>
      <dgm:spPr/>
      <dgm:t>
        <a:bodyPr/>
        <a:lstStyle/>
        <a:p>
          <a:endParaRPr lang="ru-RU"/>
        </a:p>
      </dgm:t>
    </dgm:pt>
    <dgm:pt modelId="{A66FA53A-A992-4605-8206-C6EC82D20FD3}" type="pres">
      <dgm:prSet presAssocID="{FC8E7302-A2F0-47B8-9C4D-CC578D1D4856}" presName="parentNode1" presStyleLbl="node1" presStyleIdx="0" presStyleCnt="3" custLinFactNeighborX="11830" custLinFactNeighborY="39422">
        <dgm:presLayoutVars>
          <dgm:chMax val="1"/>
          <dgm:bulletEnabled val="1"/>
        </dgm:presLayoutVars>
      </dgm:prSet>
      <dgm:spPr/>
      <dgm:t>
        <a:bodyPr/>
        <a:lstStyle/>
        <a:p>
          <a:endParaRPr lang="ru-RU"/>
        </a:p>
      </dgm:t>
    </dgm:pt>
    <dgm:pt modelId="{44E6CB56-69F5-4980-8EE6-FAC3664F6A37}" type="pres">
      <dgm:prSet presAssocID="{FC8E7302-A2F0-47B8-9C4D-CC578D1D4856}" presName="connSite1" presStyleCnt="0"/>
      <dgm:spPr/>
    </dgm:pt>
    <dgm:pt modelId="{12331889-DEE7-4F61-AD50-030D10C69F97}" type="pres">
      <dgm:prSet presAssocID="{4598FCC3-58AB-492A-B387-21D283644AA6}" presName="Name9" presStyleLbl="sibTrans2D1" presStyleIdx="0" presStyleCnt="2"/>
      <dgm:spPr/>
      <dgm:t>
        <a:bodyPr/>
        <a:lstStyle/>
        <a:p>
          <a:endParaRPr lang="ru-RU"/>
        </a:p>
      </dgm:t>
    </dgm:pt>
    <dgm:pt modelId="{2301FC60-418D-4BDF-BBE2-6BB641C1A0E0}" type="pres">
      <dgm:prSet presAssocID="{A4801560-2B81-496A-B68D-A788654500A2}" presName="composite2" presStyleCnt="0"/>
      <dgm:spPr/>
    </dgm:pt>
    <dgm:pt modelId="{27714FA9-DFCB-461E-98B0-49C6605C0EE7}" type="pres">
      <dgm:prSet presAssocID="{A4801560-2B81-496A-B68D-A788654500A2}" presName="dummyNode2" presStyleLbl="node1" presStyleIdx="0" presStyleCnt="3"/>
      <dgm:spPr/>
    </dgm:pt>
    <dgm:pt modelId="{9D23D624-6ED4-462D-B534-A5A3791DB394}" type="pres">
      <dgm:prSet presAssocID="{A4801560-2B81-496A-B68D-A788654500A2}" presName="childNode2" presStyleLbl="bgAcc1" presStyleIdx="1" presStyleCnt="3" custScaleX="96312" custScaleY="99427" custLinFactNeighborX="11582" custLinFactNeighborY="20689">
        <dgm:presLayoutVars>
          <dgm:bulletEnabled val="1"/>
        </dgm:presLayoutVars>
      </dgm:prSet>
      <dgm:spPr/>
      <dgm:t>
        <a:bodyPr/>
        <a:lstStyle/>
        <a:p>
          <a:endParaRPr lang="ru-RU"/>
        </a:p>
      </dgm:t>
    </dgm:pt>
    <dgm:pt modelId="{B71F993B-7DDA-4A8C-AF6B-9337F4DDFDB6}" type="pres">
      <dgm:prSet presAssocID="{A4801560-2B81-496A-B68D-A788654500A2}" presName="childNode2tx" presStyleLbl="bgAcc1" presStyleIdx="1" presStyleCnt="3">
        <dgm:presLayoutVars>
          <dgm:bulletEnabled val="1"/>
        </dgm:presLayoutVars>
      </dgm:prSet>
      <dgm:spPr/>
      <dgm:t>
        <a:bodyPr/>
        <a:lstStyle/>
        <a:p>
          <a:endParaRPr lang="ru-RU"/>
        </a:p>
      </dgm:t>
    </dgm:pt>
    <dgm:pt modelId="{A5B4DDCD-1262-4A97-847F-0B910BA9917D}" type="pres">
      <dgm:prSet presAssocID="{A4801560-2B81-496A-B68D-A788654500A2}" presName="parentNode2" presStyleLbl="node1" presStyleIdx="1" presStyleCnt="3" custLinFactNeighborX="-6048" custLinFactNeighborY="-7483">
        <dgm:presLayoutVars>
          <dgm:chMax val="0"/>
          <dgm:bulletEnabled val="1"/>
        </dgm:presLayoutVars>
      </dgm:prSet>
      <dgm:spPr/>
      <dgm:t>
        <a:bodyPr/>
        <a:lstStyle/>
        <a:p>
          <a:endParaRPr lang="ru-RU"/>
        </a:p>
      </dgm:t>
    </dgm:pt>
    <dgm:pt modelId="{1CB5A7A8-6707-4B4F-8A13-11A30A07BBE5}" type="pres">
      <dgm:prSet presAssocID="{A4801560-2B81-496A-B68D-A788654500A2}" presName="connSite2" presStyleCnt="0"/>
      <dgm:spPr/>
    </dgm:pt>
    <dgm:pt modelId="{8C21DE14-441F-4303-B993-63F5071C916A}" type="pres">
      <dgm:prSet presAssocID="{FCD9FA91-BC09-4438-8DD9-83F86DD4D58B}" presName="Name18" presStyleLbl="sibTrans2D1" presStyleIdx="1" presStyleCnt="2"/>
      <dgm:spPr/>
      <dgm:t>
        <a:bodyPr/>
        <a:lstStyle/>
        <a:p>
          <a:endParaRPr lang="ru-RU"/>
        </a:p>
      </dgm:t>
    </dgm:pt>
    <dgm:pt modelId="{9AD0FBF5-1AEC-435D-B3C2-82BC5AEB26AD}" type="pres">
      <dgm:prSet presAssocID="{DE2CACEE-5652-4516-90DA-6AA58215C268}" presName="composite1" presStyleCnt="0"/>
      <dgm:spPr/>
    </dgm:pt>
    <dgm:pt modelId="{8E300507-C384-438A-ADE0-2BB83685400C}" type="pres">
      <dgm:prSet presAssocID="{DE2CACEE-5652-4516-90DA-6AA58215C268}" presName="dummyNode1" presStyleLbl="node1" presStyleIdx="1" presStyleCnt="3"/>
      <dgm:spPr/>
    </dgm:pt>
    <dgm:pt modelId="{824954F9-A714-4DCA-BCA2-A60D29BE3C38}" type="pres">
      <dgm:prSet presAssocID="{DE2CACEE-5652-4516-90DA-6AA58215C268}" presName="childNode1" presStyleLbl="bgAcc1" presStyleIdx="2" presStyleCnt="3" custScaleX="121296" custScaleY="137668">
        <dgm:presLayoutVars>
          <dgm:bulletEnabled val="1"/>
        </dgm:presLayoutVars>
      </dgm:prSet>
      <dgm:spPr/>
      <dgm:t>
        <a:bodyPr/>
        <a:lstStyle/>
        <a:p>
          <a:endParaRPr lang="ru-RU"/>
        </a:p>
      </dgm:t>
    </dgm:pt>
    <dgm:pt modelId="{D6AF2CFC-97D4-49C9-9DBE-AD35BB6156FF}" type="pres">
      <dgm:prSet presAssocID="{DE2CACEE-5652-4516-90DA-6AA58215C268}" presName="childNode1tx" presStyleLbl="bgAcc1" presStyleIdx="2" presStyleCnt="3">
        <dgm:presLayoutVars>
          <dgm:bulletEnabled val="1"/>
        </dgm:presLayoutVars>
      </dgm:prSet>
      <dgm:spPr/>
      <dgm:t>
        <a:bodyPr/>
        <a:lstStyle/>
        <a:p>
          <a:endParaRPr lang="ru-RU"/>
        </a:p>
      </dgm:t>
    </dgm:pt>
    <dgm:pt modelId="{ADCACFF8-D31D-4A7B-8B7B-50B16547C838}" type="pres">
      <dgm:prSet presAssocID="{DE2CACEE-5652-4516-90DA-6AA58215C268}" presName="parentNode1" presStyleLbl="node1" presStyleIdx="2" presStyleCnt="3" custLinFactNeighborX="-3175" custLinFactNeighborY="40408">
        <dgm:presLayoutVars>
          <dgm:chMax val="1"/>
          <dgm:bulletEnabled val="1"/>
        </dgm:presLayoutVars>
      </dgm:prSet>
      <dgm:spPr/>
      <dgm:t>
        <a:bodyPr/>
        <a:lstStyle/>
        <a:p>
          <a:endParaRPr lang="ru-RU"/>
        </a:p>
      </dgm:t>
    </dgm:pt>
    <dgm:pt modelId="{09E7CCD1-2E22-40DE-9C3C-064782F92B1A}" type="pres">
      <dgm:prSet presAssocID="{DE2CACEE-5652-4516-90DA-6AA58215C268}" presName="connSite1" presStyleCnt="0"/>
      <dgm:spPr/>
    </dgm:pt>
  </dgm:ptLst>
  <dgm:cxnLst>
    <dgm:cxn modelId="{6335DD12-14E9-4171-B96E-76440C375F13}" type="presOf" srcId="{FC8E7302-A2F0-47B8-9C4D-CC578D1D4856}" destId="{A66FA53A-A992-4605-8206-C6EC82D20FD3}" srcOrd="0" destOrd="0" presId="urn:microsoft.com/office/officeart/2005/8/layout/hProcess4"/>
    <dgm:cxn modelId="{4CADEFC6-A1D3-4884-9658-33352ACC83F7}" type="presOf" srcId="{16027BC4-3722-4E2E-8B8E-58C6036F6CC6}" destId="{824954F9-A714-4DCA-BCA2-A60D29BE3C38}" srcOrd="0" destOrd="0" presId="urn:microsoft.com/office/officeart/2005/8/layout/hProcess4"/>
    <dgm:cxn modelId="{CBC3AF49-1FE9-43C5-86E0-8F8F213A3A94}" srcId="{FC8E7302-A2F0-47B8-9C4D-CC578D1D4856}" destId="{0511DB03-0DC0-4C6C-8BB9-31C2BE2CF6FB}" srcOrd="0" destOrd="0" parTransId="{A404C4D2-3634-41C4-A9B5-C7CE1FB342E0}" sibTransId="{53332779-F7F8-45AD-90D5-17D65232666F}"/>
    <dgm:cxn modelId="{AA7DA6AF-C6C1-4B5F-BBB2-104CC111FD2E}" type="presOf" srcId="{F5697B4A-41A9-4459-8175-03731D4525A7}" destId="{B71F993B-7DDA-4A8C-AF6B-9337F4DDFDB6}" srcOrd="1" destOrd="0" presId="urn:microsoft.com/office/officeart/2005/8/layout/hProcess4"/>
    <dgm:cxn modelId="{D7614D82-8769-40C9-A58A-8A8D6D8951A7}" type="presOf" srcId="{D68F72C1-175F-46A3-B40D-13207A61E695}" destId="{F07E58DD-6166-4B1B-AA21-1D32B86FAFF9}" srcOrd="0" destOrd="0" presId="urn:microsoft.com/office/officeart/2005/8/layout/hProcess4"/>
    <dgm:cxn modelId="{05B65DFF-48C8-4AA7-A830-BC27DC580ED9}" type="presOf" srcId="{0511DB03-0DC0-4C6C-8BB9-31C2BE2CF6FB}" destId="{D7CCEDB4-12E9-495D-8986-9F1A2182D506}" srcOrd="1" destOrd="0" presId="urn:microsoft.com/office/officeart/2005/8/layout/hProcess4"/>
    <dgm:cxn modelId="{50E2C523-C9D8-4380-8291-714C46ED8BFC}" srcId="{D68F72C1-175F-46A3-B40D-13207A61E695}" destId="{A4801560-2B81-496A-B68D-A788654500A2}" srcOrd="1" destOrd="0" parTransId="{D666F4A4-157A-437C-9FF5-2D4717129E0B}" sibTransId="{FCD9FA91-BC09-4438-8DD9-83F86DD4D58B}"/>
    <dgm:cxn modelId="{7A3B4C5A-1C11-4A1B-A86B-2F12AC41D6E8}" type="presOf" srcId="{DE2CACEE-5652-4516-90DA-6AA58215C268}" destId="{ADCACFF8-D31D-4A7B-8B7B-50B16547C838}" srcOrd="0" destOrd="0" presId="urn:microsoft.com/office/officeart/2005/8/layout/hProcess4"/>
    <dgm:cxn modelId="{081E5343-31C6-40A8-8279-2B178A180DC3}" type="presOf" srcId="{16027BC4-3722-4E2E-8B8E-58C6036F6CC6}" destId="{D6AF2CFC-97D4-49C9-9DBE-AD35BB6156FF}" srcOrd="1" destOrd="0" presId="urn:microsoft.com/office/officeart/2005/8/layout/hProcess4"/>
    <dgm:cxn modelId="{FA1E6DC5-D5D1-4D8A-89B7-F5CCC1BEAE14}" srcId="{D68F72C1-175F-46A3-B40D-13207A61E695}" destId="{FC8E7302-A2F0-47B8-9C4D-CC578D1D4856}" srcOrd="0" destOrd="0" parTransId="{F7C4E028-7BAA-4145-A9A7-34524FDEF093}" sibTransId="{4598FCC3-58AB-492A-B387-21D283644AA6}"/>
    <dgm:cxn modelId="{62163933-1EC4-474E-83CF-03435DB6DBC1}" type="presOf" srcId="{0511DB03-0DC0-4C6C-8BB9-31C2BE2CF6FB}" destId="{A6E8509E-12A2-44BF-96D1-A9E221590513}" srcOrd="0" destOrd="0" presId="urn:microsoft.com/office/officeart/2005/8/layout/hProcess4"/>
    <dgm:cxn modelId="{5AA6AC7B-6A97-457E-BD66-E2D416B4BD7F}" srcId="{A4801560-2B81-496A-B68D-A788654500A2}" destId="{F5697B4A-41A9-4459-8175-03731D4525A7}" srcOrd="0" destOrd="0" parTransId="{AE743767-6845-4074-BE83-179AB996BB0A}" sibTransId="{3E0D7E8E-BA64-4B55-A5ED-78293944BC89}"/>
    <dgm:cxn modelId="{F02EDE79-B15B-473F-9FB5-1A8CFFB1C60D}" srcId="{DE2CACEE-5652-4516-90DA-6AA58215C268}" destId="{16027BC4-3722-4E2E-8B8E-58C6036F6CC6}" srcOrd="0" destOrd="0" parTransId="{4C88CDDF-758A-4A23-8289-F621327C3CDB}" sibTransId="{1DADFFAE-5795-472F-A898-264D14B75EB4}"/>
    <dgm:cxn modelId="{64CEA60B-40F5-452B-AAF3-2F0869FA5A4F}" type="presOf" srcId="{4598FCC3-58AB-492A-B387-21D283644AA6}" destId="{12331889-DEE7-4F61-AD50-030D10C69F97}" srcOrd="0" destOrd="0" presId="urn:microsoft.com/office/officeart/2005/8/layout/hProcess4"/>
    <dgm:cxn modelId="{F63C8BDE-3520-42EB-B0DB-C7B2C2BA8505}" type="presOf" srcId="{F5697B4A-41A9-4459-8175-03731D4525A7}" destId="{9D23D624-6ED4-462D-B534-A5A3791DB394}" srcOrd="0" destOrd="0" presId="urn:microsoft.com/office/officeart/2005/8/layout/hProcess4"/>
    <dgm:cxn modelId="{791C1B4A-A485-4AD8-9438-BB56CD99A1D0}" type="presOf" srcId="{A4801560-2B81-496A-B68D-A788654500A2}" destId="{A5B4DDCD-1262-4A97-847F-0B910BA9917D}" srcOrd="0" destOrd="0" presId="urn:microsoft.com/office/officeart/2005/8/layout/hProcess4"/>
    <dgm:cxn modelId="{5680028F-63DB-46EA-867E-9B0F2960173F}" srcId="{D68F72C1-175F-46A3-B40D-13207A61E695}" destId="{DE2CACEE-5652-4516-90DA-6AA58215C268}" srcOrd="2" destOrd="0" parTransId="{9143C779-1C16-41D7-808E-2412ABC629D9}" sibTransId="{0253EF00-BA2F-4786-B938-BAE9235440F4}"/>
    <dgm:cxn modelId="{008062C6-9107-4DDC-8893-3FBD15DC504E}" type="presOf" srcId="{FCD9FA91-BC09-4438-8DD9-83F86DD4D58B}" destId="{8C21DE14-441F-4303-B993-63F5071C916A}" srcOrd="0" destOrd="0" presId="urn:microsoft.com/office/officeart/2005/8/layout/hProcess4"/>
    <dgm:cxn modelId="{7B2282D7-8923-4925-9AF3-54EDC24D0BFB}" type="presParOf" srcId="{F07E58DD-6166-4B1B-AA21-1D32B86FAFF9}" destId="{82A1215C-A26A-432A-980D-9D79DA82CA29}" srcOrd="0" destOrd="0" presId="urn:microsoft.com/office/officeart/2005/8/layout/hProcess4"/>
    <dgm:cxn modelId="{7CC709DF-4CB8-4D8A-95FD-FF7BAED58AFE}" type="presParOf" srcId="{F07E58DD-6166-4B1B-AA21-1D32B86FAFF9}" destId="{CE714D34-0F74-4C8F-BD95-F7045984D1E8}" srcOrd="1" destOrd="0" presId="urn:microsoft.com/office/officeart/2005/8/layout/hProcess4"/>
    <dgm:cxn modelId="{863F1A6F-E815-40E2-94DA-0AD668A9EBAB}" type="presParOf" srcId="{F07E58DD-6166-4B1B-AA21-1D32B86FAFF9}" destId="{4C3BCEB5-16F8-4B6E-A912-AA9552619880}" srcOrd="2" destOrd="0" presId="urn:microsoft.com/office/officeart/2005/8/layout/hProcess4"/>
    <dgm:cxn modelId="{D7555B63-0D97-468B-82BA-2F09DA059307}" type="presParOf" srcId="{4C3BCEB5-16F8-4B6E-A912-AA9552619880}" destId="{42FED342-5E18-4346-8C3E-D829DD596175}" srcOrd="0" destOrd="0" presId="urn:microsoft.com/office/officeart/2005/8/layout/hProcess4"/>
    <dgm:cxn modelId="{42BE0D23-7359-4DFA-9353-03C4330E804D}" type="presParOf" srcId="{42FED342-5E18-4346-8C3E-D829DD596175}" destId="{B807A7A7-93A3-4BC6-9A1E-6175BC005233}" srcOrd="0" destOrd="0" presId="urn:microsoft.com/office/officeart/2005/8/layout/hProcess4"/>
    <dgm:cxn modelId="{6E1B1B8F-B9F8-4044-B33F-AA17CFDB5F85}" type="presParOf" srcId="{42FED342-5E18-4346-8C3E-D829DD596175}" destId="{A6E8509E-12A2-44BF-96D1-A9E221590513}" srcOrd="1" destOrd="0" presId="urn:microsoft.com/office/officeart/2005/8/layout/hProcess4"/>
    <dgm:cxn modelId="{70A2516E-0EA5-42CD-A8D6-5EB8F7A6F78B}" type="presParOf" srcId="{42FED342-5E18-4346-8C3E-D829DD596175}" destId="{D7CCEDB4-12E9-495D-8986-9F1A2182D506}" srcOrd="2" destOrd="0" presId="urn:microsoft.com/office/officeart/2005/8/layout/hProcess4"/>
    <dgm:cxn modelId="{7E6D7856-E2DA-4B03-BCCC-D7F92D9594F4}" type="presParOf" srcId="{42FED342-5E18-4346-8C3E-D829DD596175}" destId="{A66FA53A-A992-4605-8206-C6EC82D20FD3}" srcOrd="3" destOrd="0" presId="urn:microsoft.com/office/officeart/2005/8/layout/hProcess4"/>
    <dgm:cxn modelId="{C8BC831A-E6F1-4155-90D3-24BFEE40E88F}" type="presParOf" srcId="{42FED342-5E18-4346-8C3E-D829DD596175}" destId="{44E6CB56-69F5-4980-8EE6-FAC3664F6A37}" srcOrd="4" destOrd="0" presId="urn:microsoft.com/office/officeart/2005/8/layout/hProcess4"/>
    <dgm:cxn modelId="{114D63D7-0E2A-4EC6-BEFC-BB2CAFAAB3BB}" type="presParOf" srcId="{4C3BCEB5-16F8-4B6E-A912-AA9552619880}" destId="{12331889-DEE7-4F61-AD50-030D10C69F97}" srcOrd="1" destOrd="0" presId="urn:microsoft.com/office/officeart/2005/8/layout/hProcess4"/>
    <dgm:cxn modelId="{1FC5B17C-91FB-4CD4-AC95-F2B4E33B6A76}" type="presParOf" srcId="{4C3BCEB5-16F8-4B6E-A912-AA9552619880}" destId="{2301FC60-418D-4BDF-BBE2-6BB641C1A0E0}" srcOrd="2" destOrd="0" presId="urn:microsoft.com/office/officeart/2005/8/layout/hProcess4"/>
    <dgm:cxn modelId="{1C76A341-098D-47F8-97E7-EA49F950C784}" type="presParOf" srcId="{2301FC60-418D-4BDF-BBE2-6BB641C1A0E0}" destId="{27714FA9-DFCB-461E-98B0-49C6605C0EE7}" srcOrd="0" destOrd="0" presId="urn:microsoft.com/office/officeart/2005/8/layout/hProcess4"/>
    <dgm:cxn modelId="{A76A9480-44C9-4F31-8629-7CE2CB7B3171}" type="presParOf" srcId="{2301FC60-418D-4BDF-BBE2-6BB641C1A0E0}" destId="{9D23D624-6ED4-462D-B534-A5A3791DB394}" srcOrd="1" destOrd="0" presId="urn:microsoft.com/office/officeart/2005/8/layout/hProcess4"/>
    <dgm:cxn modelId="{7AED5A2F-0621-402E-980F-4F5AF8CFFE64}" type="presParOf" srcId="{2301FC60-418D-4BDF-BBE2-6BB641C1A0E0}" destId="{B71F993B-7DDA-4A8C-AF6B-9337F4DDFDB6}" srcOrd="2" destOrd="0" presId="urn:microsoft.com/office/officeart/2005/8/layout/hProcess4"/>
    <dgm:cxn modelId="{7E57ADE8-8102-494B-853D-9D0D01D31EA2}" type="presParOf" srcId="{2301FC60-418D-4BDF-BBE2-6BB641C1A0E0}" destId="{A5B4DDCD-1262-4A97-847F-0B910BA9917D}" srcOrd="3" destOrd="0" presId="urn:microsoft.com/office/officeart/2005/8/layout/hProcess4"/>
    <dgm:cxn modelId="{6988BF43-44C2-40ED-AE69-1D1D06C34D98}" type="presParOf" srcId="{2301FC60-418D-4BDF-BBE2-6BB641C1A0E0}" destId="{1CB5A7A8-6707-4B4F-8A13-11A30A07BBE5}" srcOrd="4" destOrd="0" presId="urn:microsoft.com/office/officeart/2005/8/layout/hProcess4"/>
    <dgm:cxn modelId="{C15E0CF6-61B6-4515-8F08-5192E96B4287}" type="presParOf" srcId="{4C3BCEB5-16F8-4B6E-A912-AA9552619880}" destId="{8C21DE14-441F-4303-B993-63F5071C916A}" srcOrd="3" destOrd="0" presId="urn:microsoft.com/office/officeart/2005/8/layout/hProcess4"/>
    <dgm:cxn modelId="{0EE11FF2-8D59-471B-A33C-A0E9C3C195D0}" type="presParOf" srcId="{4C3BCEB5-16F8-4B6E-A912-AA9552619880}" destId="{9AD0FBF5-1AEC-435D-B3C2-82BC5AEB26AD}" srcOrd="4" destOrd="0" presId="urn:microsoft.com/office/officeart/2005/8/layout/hProcess4"/>
    <dgm:cxn modelId="{3CE7F4F4-FEC0-488C-A269-A1763F2505D8}" type="presParOf" srcId="{9AD0FBF5-1AEC-435D-B3C2-82BC5AEB26AD}" destId="{8E300507-C384-438A-ADE0-2BB83685400C}" srcOrd="0" destOrd="0" presId="urn:microsoft.com/office/officeart/2005/8/layout/hProcess4"/>
    <dgm:cxn modelId="{5A4644B7-1404-4D27-A347-50F567E94F98}" type="presParOf" srcId="{9AD0FBF5-1AEC-435D-B3C2-82BC5AEB26AD}" destId="{824954F9-A714-4DCA-BCA2-A60D29BE3C38}" srcOrd="1" destOrd="0" presId="urn:microsoft.com/office/officeart/2005/8/layout/hProcess4"/>
    <dgm:cxn modelId="{C244882D-6DEA-4C3D-89E4-A03817AC5FBD}" type="presParOf" srcId="{9AD0FBF5-1AEC-435D-B3C2-82BC5AEB26AD}" destId="{D6AF2CFC-97D4-49C9-9DBE-AD35BB6156FF}" srcOrd="2" destOrd="0" presId="urn:microsoft.com/office/officeart/2005/8/layout/hProcess4"/>
    <dgm:cxn modelId="{A6D804C0-335D-4AD3-95B7-549BF0188495}" type="presParOf" srcId="{9AD0FBF5-1AEC-435D-B3C2-82BC5AEB26AD}" destId="{ADCACFF8-D31D-4A7B-8B7B-50B16547C838}" srcOrd="3" destOrd="0" presId="urn:microsoft.com/office/officeart/2005/8/layout/hProcess4"/>
    <dgm:cxn modelId="{F831913F-6AA2-417F-AF36-C637489DC4ED}" type="presParOf" srcId="{9AD0FBF5-1AEC-435D-B3C2-82BC5AEB26AD}" destId="{09E7CCD1-2E22-40DE-9C3C-064782F92B1A}"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DED3C7-106B-4825-901B-E193B468B1C7}" type="doc">
      <dgm:prSet loTypeId="urn:microsoft.com/office/officeart/2005/8/layout/vProcess5" loCatId="process" qsTypeId="urn:microsoft.com/office/officeart/2005/8/quickstyle/simple4" qsCatId="simple" csTypeId="urn:microsoft.com/office/officeart/2005/8/colors/colorful2" csCatId="colorful" phldr="1"/>
      <dgm:spPr/>
    </dgm:pt>
    <dgm:pt modelId="{63D52155-2678-47A2-9E07-FA6040D39CC6}">
      <dgm:prSet phldrT="[Текст]"/>
      <dgm:spPr/>
      <dgm:t>
        <a:bodyPr/>
        <a:lstStyle/>
        <a:p>
          <a:pPr algn="just"/>
          <a:r>
            <a:rPr lang="kk-KZ" dirty="0" smtClean="0">
              <a:solidFill>
                <a:schemeClr val="tx1"/>
              </a:solidFill>
              <a:latin typeface="Times New Roman" pitchFamily="18" charset="0"/>
              <a:cs typeface="Times New Roman" pitchFamily="18" charset="0"/>
            </a:rPr>
            <a:t>босалқылардың кіріске уақытында және толық енгізілуін, сақталу орындарындағы жағдайын қадағалау</a:t>
          </a:r>
          <a:endParaRPr lang="ru-RU" dirty="0">
            <a:solidFill>
              <a:schemeClr val="tx1"/>
            </a:solidFill>
            <a:latin typeface="Times New Roman" pitchFamily="18" charset="0"/>
            <a:cs typeface="Times New Roman" pitchFamily="18" charset="0"/>
          </a:endParaRPr>
        </a:p>
      </dgm:t>
    </dgm:pt>
    <dgm:pt modelId="{E634D2F3-989A-49F5-8800-49E5EA8DC99A}" type="parTrans" cxnId="{8DDDA35C-C5D1-4F21-9019-CF93A5498E65}">
      <dgm:prSet/>
      <dgm:spPr/>
      <dgm:t>
        <a:bodyPr/>
        <a:lstStyle/>
        <a:p>
          <a:pPr algn="just"/>
          <a:endParaRPr lang="ru-RU">
            <a:solidFill>
              <a:srgbClr val="002060"/>
            </a:solidFill>
          </a:endParaRPr>
        </a:p>
      </dgm:t>
    </dgm:pt>
    <dgm:pt modelId="{E3D22678-DEA4-4603-A1F0-A6671BF0F320}" type="sibTrans" cxnId="{8DDDA35C-C5D1-4F21-9019-CF93A5498E65}">
      <dgm:prSet/>
      <dgm:spPr/>
      <dgm:t>
        <a:bodyPr/>
        <a:lstStyle/>
        <a:p>
          <a:pPr algn="just"/>
          <a:endParaRPr lang="ru-RU">
            <a:solidFill>
              <a:srgbClr val="002060"/>
            </a:solidFill>
          </a:endParaRPr>
        </a:p>
      </dgm:t>
    </dgm:pt>
    <dgm:pt modelId="{42D7AA5D-ABD3-4154-A8DD-AE24A3477808}">
      <dgm:prSet phldrT="[Текст]"/>
      <dgm:spPr/>
      <dgm:t>
        <a:bodyPr/>
        <a:lstStyle/>
        <a:p>
          <a:pPr algn="just"/>
          <a:r>
            <a:rPr lang="kk-KZ" smtClean="0">
              <a:solidFill>
                <a:schemeClr val="tx1"/>
              </a:solidFill>
              <a:latin typeface="Times New Roman" pitchFamily="18" charset="0"/>
              <a:cs typeface="Times New Roman" pitchFamily="18" charset="0"/>
            </a:rPr>
            <a:t>босалқылардың қозғалысы бойынша барлық операцияларды толық және уақытында құжаттау</a:t>
          </a:r>
          <a:endParaRPr lang="ru-RU" dirty="0">
            <a:solidFill>
              <a:schemeClr val="tx1"/>
            </a:solidFill>
            <a:latin typeface="Times New Roman" pitchFamily="18" charset="0"/>
            <a:cs typeface="Times New Roman" pitchFamily="18" charset="0"/>
          </a:endParaRPr>
        </a:p>
      </dgm:t>
    </dgm:pt>
    <dgm:pt modelId="{F6236077-4CFE-4899-8FEF-4B1E73B51B4D}" type="parTrans" cxnId="{07F44F7D-6F7E-47FC-838D-1B821B563DBF}">
      <dgm:prSet/>
      <dgm:spPr/>
      <dgm:t>
        <a:bodyPr/>
        <a:lstStyle/>
        <a:p>
          <a:pPr algn="just"/>
          <a:endParaRPr lang="ru-RU">
            <a:solidFill>
              <a:srgbClr val="002060"/>
            </a:solidFill>
          </a:endParaRPr>
        </a:p>
      </dgm:t>
    </dgm:pt>
    <dgm:pt modelId="{F2E72081-F49A-471A-B4B1-8526ED12CC0B}" type="sibTrans" cxnId="{07F44F7D-6F7E-47FC-838D-1B821B563DBF}">
      <dgm:prSet/>
      <dgm:spPr/>
      <dgm:t>
        <a:bodyPr/>
        <a:lstStyle/>
        <a:p>
          <a:pPr algn="just"/>
          <a:endParaRPr lang="ru-RU">
            <a:solidFill>
              <a:srgbClr val="002060"/>
            </a:solidFill>
          </a:endParaRPr>
        </a:p>
      </dgm:t>
    </dgm:pt>
    <dgm:pt modelId="{4303370E-9CB7-4484-8D6B-3D36A7199B28}">
      <dgm:prSet phldrT="[Текст]"/>
      <dgm:spPr/>
      <dgm:t>
        <a:bodyPr/>
        <a:lstStyle/>
        <a:p>
          <a:pPr algn="just"/>
          <a:r>
            <a:rPr lang="kk-KZ" dirty="0" smtClean="0">
              <a:solidFill>
                <a:schemeClr val="tx1"/>
              </a:solidFill>
              <a:latin typeface="Times New Roman" pitchFamily="18" charset="0"/>
              <a:cs typeface="Times New Roman" pitchFamily="18" charset="0"/>
            </a:rPr>
            <a:t>көліктік-дайындау шығындары (КДШ) мен дайындалған құндылықтардың әзіндік құнын уақытында және толық анықтау</a:t>
          </a:r>
          <a:endParaRPr lang="ru-RU" dirty="0">
            <a:solidFill>
              <a:schemeClr val="tx1"/>
            </a:solidFill>
            <a:latin typeface="Times New Roman" pitchFamily="18" charset="0"/>
            <a:cs typeface="Times New Roman" pitchFamily="18" charset="0"/>
          </a:endParaRPr>
        </a:p>
      </dgm:t>
    </dgm:pt>
    <dgm:pt modelId="{FDD54F87-AFB0-4340-8657-C08DE9D377C2}" type="parTrans" cxnId="{6DFDB6DB-C53C-4594-9F40-DEEEBD62271A}">
      <dgm:prSet/>
      <dgm:spPr/>
      <dgm:t>
        <a:bodyPr/>
        <a:lstStyle/>
        <a:p>
          <a:pPr algn="just"/>
          <a:endParaRPr lang="ru-RU">
            <a:solidFill>
              <a:srgbClr val="002060"/>
            </a:solidFill>
          </a:endParaRPr>
        </a:p>
      </dgm:t>
    </dgm:pt>
    <dgm:pt modelId="{E5CB2671-2F1F-445D-B207-85E489BE1618}" type="sibTrans" cxnId="{6DFDB6DB-C53C-4594-9F40-DEEEBD62271A}">
      <dgm:prSet/>
      <dgm:spPr/>
      <dgm:t>
        <a:bodyPr/>
        <a:lstStyle/>
        <a:p>
          <a:pPr algn="just"/>
          <a:endParaRPr lang="ru-RU">
            <a:solidFill>
              <a:srgbClr val="002060"/>
            </a:solidFill>
          </a:endParaRPr>
        </a:p>
      </dgm:t>
    </dgm:pt>
    <dgm:pt modelId="{4EB7656E-5272-47C6-8AEF-FFC8508A18A2}">
      <dgm:prSet phldrT="[Текст]"/>
      <dgm:spPr/>
      <dgm:t>
        <a:bodyPr/>
        <a:lstStyle/>
        <a:p>
          <a:pPr algn="just"/>
          <a:r>
            <a:rPr lang="kk-KZ" dirty="0" smtClean="0">
              <a:solidFill>
                <a:schemeClr val="tx1"/>
              </a:solidFill>
              <a:latin typeface="Times New Roman" pitchFamily="18" charset="0"/>
              <a:cs typeface="Times New Roman" pitchFamily="18" charset="0"/>
            </a:rPr>
            <a:t>КДШ-ны өндірістің шығындарына жазудың біркелкі және дұрыс болуын бақылау</a:t>
          </a:r>
          <a:endParaRPr lang="ru-RU" dirty="0">
            <a:solidFill>
              <a:schemeClr val="tx1"/>
            </a:solidFill>
            <a:latin typeface="Times New Roman" pitchFamily="18" charset="0"/>
            <a:cs typeface="Times New Roman" pitchFamily="18" charset="0"/>
          </a:endParaRPr>
        </a:p>
      </dgm:t>
    </dgm:pt>
    <dgm:pt modelId="{49A69BEA-C8FE-4E96-9129-2F9740D3D39D}" type="parTrans" cxnId="{15AC8398-787F-4BEA-BC99-35BDCACF9830}">
      <dgm:prSet/>
      <dgm:spPr/>
      <dgm:t>
        <a:bodyPr/>
        <a:lstStyle/>
        <a:p>
          <a:pPr algn="just"/>
          <a:endParaRPr lang="ru-RU">
            <a:solidFill>
              <a:srgbClr val="002060"/>
            </a:solidFill>
          </a:endParaRPr>
        </a:p>
      </dgm:t>
    </dgm:pt>
    <dgm:pt modelId="{52531E44-2C90-4867-AD5C-1DCE5FADFB6B}" type="sibTrans" cxnId="{15AC8398-787F-4BEA-BC99-35BDCACF9830}">
      <dgm:prSet/>
      <dgm:spPr/>
      <dgm:t>
        <a:bodyPr/>
        <a:lstStyle/>
        <a:p>
          <a:pPr algn="just"/>
          <a:endParaRPr lang="ru-RU">
            <a:solidFill>
              <a:srgbClr val="002060"/>
            </a:solidFill>
          </a:endParaRPr>
        </a:p>
      </dgm:t>
    </dgm:pt>
    <dgm:pt modelId="{F054E600-99DF-4261-9895-049F027195E0}">
      <dgm:prSet phldrT="[Текст]"/>
      <dgm:spPr/>
      <dgm:t>
        <a:bodyPr/>
        <a:lstStyle/>
        <a:p>
          <a:pPr algn="just"/>
          <a:r>
            <a:rPr lang="kk-KZ" dirty="0" smtClean="0">
              <a:solidFill>
                <a:schemeClr val="tx1"/>
              </a:solidFill>
              <a:latin typeface="Times New Roman" pitchFamily="18" charset="0"/>
              <a:cs typeface="Times New Roman" pitchFamily="18" charset="0"/>
            </a:rPr>
            <a:t>ішкі ресурстарды жұмылдыру мақсатында субъектіге қажет емес материалдық босалқы қорларды тауып сату</a:t>
          </a:r>
          <a:endParaRPr lang="ru-RU" dirty="0">
            <a:solidFill>
              <a:schemeClr val="tx1"/>
            </a:solidFill>
            <a:latin typeface="Times New Roman" pitchFamily="18" charset="0"/>
            <a:cs typeface="Times New Roman" pitchFamily="18" charset="0"/>
          </a:endParaRPr>
        </a:p>
      </dgm:t>
    </dgm:pt>
    <dgm:pt modelId="{F60F69E3-5E27-4DFA-B9B5-B9E44FB3F9C5}" type="parTrans" cxnId="{ED4D2AB1-EC72-4B75-931B-37C6DCC786D7}">
      <dgm:prSet/>
      <dgm:spPr/>
      <dgm:t>
        <a:bodyPr/>
        <a:lstStyle/>
        <a:p>
          <a:pPr algn="just"/>
          <a:endParaRPr lang="ru-RU">
            <a:solidFill>
              <a:srgbClr val="002060"/>
            </a:solidFill>
          </a:endParaRPr>
        </a:p>
      </dgm:t>
    </dgm:pt>
    <dgm:pt modelId="{F3027F75-7D07-4DE5-985B-545B05841D56}" type="sibTrans" cxnId="{ED4D2AB1-EC72-4B75-931B-37C6DCC786D7}">
      <dgm:prSet/>
      <dgm:spPr/>
      <dgm:t>
        <a:bodyPr/>
        <a:lstStyle/>
        <a:p>
          <a:pPr algn="just"/>
          <a:endParaRPr lang="ru-RU">
            <a:solidFill>
              <a:srgbClr val="002060"/>
            </a:solidFill>
          </a:endParaRPr>
        </a:p>
      </dgm:t>
    </dgm:pt>
    <dgm:pt modelId="{E1650496-3362-476A-9CFF-77D74C1CBA69}">
      <dgm:prSet phldrT="[Текст]"/>
      <dgm:spPr/>
      <dgm:t>
        <a:bodyPr/>
        <a:lstStyle/>
        <a:p>
          <a:endParaRPr lang="ru-RU">
            <a:solidFill>
              <a:srgbClr val="002060"/>
            </a:solidFill>
          </a:endParaRPr>
        </a:p>
      </dgm:t>
    </dgm:pt>
    <dgm:pt modelId="{CD5CE0DD-4624-47DD-80C8-9985A82C48C2}" type="sibTrans" cxnId="{AC9AF1D2-D7AC-4559-8F89-5017D357B3A4}">
      <dgm:prSet/>
      <dgm:spPr/>
      <dgm:t>
        <a:bodyPr/>
        <a:lstStyle/>
        <a:p>
          <a:pPr algn="just"/>
          <a:endParaRPr lang="ru-RU">
            <a:solidFill>
              <a:srgbClr val="002060"/>
            </a:solidFill>
          </a:endParaRPr>
        </a:p>
      </dgm:t>
    </dgm:pt>
    <dgm:pt modelId="{C9E4EBDE-7ED3-41B0-BE59-E3F397E60BBA}" type="parTrans" cxnId="{AC9AF1D2-D7AC-4559-8F89-5017D357B3A4}">
      <dgm:prSet/>
      <dgm:spPr/>
      <dgm:t>
        <a:bodyPr/>
        <a:lstStyle/>
        <a:p>
          <a:pPr algn="just"/>
          <a:endParaRPr lang="ru-RU">
            <a:solidFill>
              <a:srgbClr val="002060"/>
            </a:solidFill>
          </a:endParaRPr>
        </a:p>
      </dgm:t>
    </dgm:pt>
    <dgm:pt modelId="{E56FA4C0-0695-4EF9-BA6C-0EC9ED7446C7}" type="pres">
      <dgm:prSet presAssocID="{FBDED3C7-106B-4825-901B-E193B468B1C7}" presName="outerComposite" presStyleCnt="0">
        <dgm:presLayoutVars>
          <dgm:chMax val="5"/>
          <dgm:dir/>
          <dgm:resizeHandles val="exact"/>
        </dgm:presLayoutVars>
      </dgm:prSet>
      <dgm:spPr/>
    </dgm:pt>
    <dgm:pt modelId="{0A077222-A07A-4472-800A-F5CBB3E37508}" type="pres">
      <dgm:prSet presAssocID="{FBDED3C7-106B-4825-901B-E193B468B1C7}" presName="dummyMaxCanvas" presStyleCnt="0">
        <dgm:presLayoutVars/>
      </dgm:prSet>
      <dgm:spPr/>
    </dgm:pt>
    <dgm:pt modelId="{1EC147F9-FC88-47D8-B1CB-B0755A9B7D9E}" type="pres">
      <dgm:prSet presAssocID="{FBDED3C7-106B-4825-901B-E193B468B1C7}" presName="FiveNodes_1" presStyleLbl="node1" presStyleIdx="0" presStyleCnt="5">
        <dgm:presLayoutVars>
          <dgm:bulletEnabled val="1"/>
        </dgm:presLayoutVars>
      </dgm:prSet>
      <dgm:spPr/>
      <dgm:t>
        <a:bodyPr/>
        <a:lstStyle/>
        <a:p>
          <a:endParaRPr lang="ru-RU"/>
        </a:p>
      </dgm:t>
    </dgm:pt>
    <dgm:pt modelId="{9A7CCBC0-BA1D-4C18-A349-CF45D25B9B5F}" type="pres">
      <dgm:prSet presAssocID="{FBDED3C7-106B-4825-901B-E193B468B1C7}" presName="FiveNodes_2" presStyleLbl="node1" presStyleIdx="1" presStyleCnt="5">
        <dgm:presLayoutVars>
          <dgm:bulletEnabled val="1"/>
        </dgm:presLayoutVars>
      </dgm:prSet>
      <dgm:spPr/>
      <dgm:t>
        <a:bodyPr/>
        <a:lstStyle/>
        <a:p>
          <a:endParaRPr lang="ru-RU"/>
        </a:p>
      </dgm:t>
    </dgm:pt>
    <dgm:pt modelId="{ABF1C7CB-6826-4950-A139-33914DBA82B7}" type="pres">
      <dgm:prSet presAssocID="{FBDED3C7-106B-4825-901B-E193B468B1C7}" presName="FiveNodes_3" presStyleLbl="node1" presStyleIdx="2" presStyleCnt="5">
        <dgm:presLayoutVars>
          <dgm:bulletEnabled val="1"/>
        </dgm:presLayoutVars>
      </dgm:prSet>
      <dgm:spPr/>
      <dgm:t>
        <a:bodyPr/>
        <a:lstStyle/>
        <a:p>
          <a:endParaRPr lang="ru-RU"/>
        </a:p>
      </dgm:t>
    </dgm:pt>
    <dgm:pt modelId="{75398479-9891-4A66-9F74-ED5323C55FE7}" type="pres">
      <dgm:prSet presAssocID="{FBDED3C7-106B-4825-901B-E193B468B1C7}" presName="FiveNodes_4" presStyleLbl="node1" presStyleIdx="3" presStyleCnt="5">
        <dgm:presLayoutVars>
          <dgm:bulletEnabled val="1"/>
        </dgm:presLayoutVars>
      </dgm:prSet>
      <dgm:spPr/>
      <dgm:t>
        <a:bodyPr/>
        <a:lstStyle/>
        <a:p>
          <a:endParaRPr lang="ru-RU"/>
        </a:p>
      </dgm:t>
    </dgm:pt>
    <dgm:pt modelId="{CE0872E9-9E58-483C-957F-D3A9B4DEB240}" type="pres">
      <dgm:prSet presAssocID="{FBDED3C7-106B-4825-901B-E193B468B1C7}" presName="FiveNodes_5" presStyleLbl="node1" presStyleIdx="4" presStyleCnt="5">
        <dgm:presLayoutVars>
          <dgm:bulletEnabled val="1"/>
        </dgm:presLayoutVars>
      </dgm:prSet>
      <dgm:spPr/>
      <dgm:t>
        <a:bodyPr/>
        <a:lstStyle/>
        <a:p>
          <a:endParaRPr lang="ru-RU"/>
        </a:p>
      </dgm:t>
    </dgm:pt>
    <dgm:pt modelId="{129C52B9-16CA-4BFA-B2FE-3CDC1FCAE923}" type="pres">
      <dgm:prSet presAssocID="{FBDED3C7-106B-4825-901B-E193B468B1C7}" presName="FiveConn_1-2" presStyleLbl="fgAccFollowNode1" presStyleIdx="0" presStyleCnt="4">
        <dgm:presLayoutVars>
          <dgm:bulletEnabled val="1"/>
        </dgm:presLayoutVars>
      </dgm:prSet>
      <dgm:spPr/>
      <dgm:t>
        <a:bodyPr/>
        <a:lstStyle/>
        <a:p>
          <a:endParaRPr lang="ru-RU"/>
        </a:p>
      </dgm:t>
    </dgm:pt>
    <dgm:pt modelId="{9A6BE578-87F3-4668-B86E-B8A6E11A7541}" type="pres">
      <dgm:prSet presAssocID="{FBDED3C7-106B-4825-901B-E193B468B1C7}" presName="FiveConn_2-3" presStyleLbl="fgAccFollowNode1" presStyleIdx="1" presStyleCnt="4">
        <dgm:presLayoutVars>
          <dgm:bulletEnabled val="1"/>
        </dgm:presLayoutVars>
      </dgm:prSet>
      <dgm:spPr/>
      <dgm:t>
        <a:bodyPr/>
        <a:lstStyle/>
        <a:p>
          <a:endParaRPr lang="ru-RU"/>
        </a:p>
      </dgm:t>
    </dgm:pt>
    <dgm:pt modelId="{EB07A98C-8791-496B-8614-A4693504184F}" type="pres">
      <dgm:prSet presAssocID="{FBDED3C7-106B-4825-901B-E193B468B1C7}" presName="FiveConn_3-4" presStyleLbl="fgAccFollowNode1" presStyleIdx="2" presStyleCnt="4">
        <dgm:presLayoutVars>
          <dgm:bulletEnabled val="1"/>
        </dgm:presLayoutVars>
      </dgm:prSet>
      <dgm:spPr/>
      <dgm:t>
        <a:bodyPr/>
        <a:lstStyle/>
        <a:p>
          <a:endParaRPr lang="ru-RU"/>
        </a:p>
      </dgm:t>
    </dgm:pt>
    <dgm:pt modelId="{E71369FA-B31D-4EC5-9C2C-E6FD267D806E}" type="pres">
      <dgm:prSet presAssocID="{FBDED3C7-106B-4825-901B-E193B468B1C7}" presName="FiveConn_4-5" presStyleLbl="fgAccFollowNode1" presStyleIdx="3" presStyleCnt="4">
        <dgm:presLayoutVars>
          <dgm:bulletEnabled val="1"/>
        </dgm:presLayoutVars>
      </dgm:prSet>
      <dgm:spPr/>
      <dgm:t>
        <a:bodyPr/>
        <a:lstStyle/>
        <a:p>
          <a:endParaRPr lang="ru-RU"/>
        </a:p>
      </dgm:t>
    </dgm:pt>
    <dgm:pt modelId="{419667F4-76A0-43D3-9495-4F718A47C885}" type="pres">
      <dgm:prSet presAssocID="{FBDED3C7-106B-4825-901B-E193B468B1C7}" presName="FiveNodes_1_text" presStyleLbl="node1" presStyleIdx="4" presStyleCnt="5">
        <dgm:presLayoutVars>
          <dgm:bulletEnabled val="1"/>
        </dgm:presLayoutVars>
      </dgm:prSet>
      <dgm:spPr/>
      <dgm:t>
        <a:bodyPr/>
        <a:lstStyle/>
        <a:p>
          <a:endParaRPr lang="ru-RU"/>
        </a:p>
      </dgm:t>
    </dgm:pt>
    <dgm:pt modelId="{3C25C6E1-EB85-486D-9F02-47764DFE0F45}" type="pres">
      <dgm:prSet presAssocID="{FBDED3C7-106B-4825-901B-E193B468B1C7}" presName="FiveNodes_2_text" presStyleLbl="node1" presStyleIdx="4" presStyleCnt="5">
        <dgm:presLayoutVars>
          <dgm:bulletEnabled val="1"/>
        </dgm:presLayoutVars>
      </dgm:prSet>
      <dgm:spPr/>
      <dgm:t>
        <a:bodyPr/>
        <a:lstStyle/>
        <a:p>
          <a:endParaRPr lang="ru-RU"/>
        </a:p>
      </dgm:t>
    </dgm:pt>
    <dgm:pt modelId="{94004AB2-BB00-44E6-B4B4-9C614BC27CAA}" type="pres">
      <dgm:prSet presAssocID="{FBDED3C7-106B-4825-901B-E193B468B1C7}" presName="FiveNodes_3_text" presStyleLbl="node1" presStyleIdx="4" presStyleCnt="5">
        <dgm:presLayoutVars>
          <dgm:bulletEnabled val="1"/>
        </dgm:presLayoutVars>
      </dgm:prSet>
      <dgm:spPr/>
      <dgm:t>
        <a:bodyPr/>
        <a:lstStyle/>
        <a:p>
          <a:endParaRPr lang="ru-RU"/>
        </a:p>
      </dgm:t>
    </dgm:pt>
    <dgm:pt modelId="{8E82AADC-0A72-4411-B3AC-31BC7300D2B1}" type="pres">
      <dgm:prSet presAssocID="{FBDED3C7-106B-4825-901B-E193B468B1C7}" presName="FiveNodes_4_text" presStyleLbl="node1" presStyleIdx="4" presStyleCnt="5">
        <dgm:presLayoutVars>
          <dgm:bulletEnabled val="1"/>
        </dgm:presLayoutVars>
      </dgm:prSet>
      <dgm:spPr/>
      <dgm:t>
        <a:bodyPr/>
        <a:lstStyle/>
        <a:p>
          <a:endParaRPr lang="ru-RU"/>
        </a:p>
      </dgm:t>
    </dgm:pt>
    <dgm:pt modelId="{2FA290A4-9074-4DAA-889C-82059BAE4095}" type="pres">
      <dgm:prSet presAssocID="{FBDED3C7-106B-4825-901B-E193B468B1C7}" presName="FiveNodes_5_text" presStyleLbl="node1" presStyleIdx="4" presStyleCnt="5">
        <dgm:presLayoutVars>
          <dgm:bulletEnabled val="1"/>
        </dgm:presLayoutVars>
      </dgm:prSet>
      <dgm:spPr/>
      <dgm:t>
        <a:bodyPr/>
        <a:lstStyle/>
        <a:p>
          <a:endParaRPr lang="ru-RU"/>
        </a:p>
      </dgm:t>
    </dgm:pt>
  </dgm:ptLst>
  <dgm:cxnLst>
    <dgm:cxn modelId="{AC9AF1D2-D7AC-4559-8F89-5017D357B3A4}" srcId="{FBDED3C7-106B-4825-901B-E193B468B1C7}" destId="{E1650496-3362-476A-9CFF-77D74C1CBA69}" srcOrd="5" destOrd="0" parTransId="{C9E4EBDE-7ED3-41B0-BE59-E3F397E60BBA}" sibTransId="{CD5CE0DD-4624-47DD-80C8-9985A82C48C2}"/>
    <dgm:cxn modelId="{E82124CF-D66E-4F4F-93A7-02752A5E9B1E}" type="presOf" srcId="{42D7AA5D-ABD3-4154-A8DD-AE24A3477808}" destId="{3C25C6E1-EB85-486D-9F02-47764DFE0F45}" srcOrd="1" destOrd="0" presId="urn:microsoft.com/office/officeart/2005/8/layout/vProcess5"/>
    <dgm:cxn modelId="{AFEB4B39-41CA-4A00-932A-BACA42EE67E3}" type="presOf" srcId="{63D52155-2678-47A2-9E07-FA6040D39CC6}" destId="{1EC147F9-FC88-47D8-B1CB-B0755A9B7D9E}" srcOrd="0" destOrd="0" presId="urn:microsoft.com/office/officeart/2005/8/layout/vProcess5"/>
    <dgm:cxn modelId="{B0D619B2-4EF4-46C5-A732-D6BFCAA4F06E}" type="presOf" srcId="{F2E72081-F49A-471A-B4B1-8526ED12CC0B}" destId="{9A6BE578-87F3-4668-B86E-B8A6E11A7541}" srcOrd="0" destOrd="0" presId="urn:microsoft.com/office/officeart/2005/8/layout/vProcess5"/>
    <dgm:cxn modelId="{1DD1AF0D-4DC2-4EDB-B8C7-766236EAE7B5}" type="presOf" srcId="{4303370E-9CB7-4484-8D6B-3D36A7199B28}" destId="{ABF1C7CB-6826-4950-A139-33914DBA82B7}" srcOrd="0" destOrd="0" presId="urn:microsoft.com/office/officeart/2005/8/layout/vProcess5"/>
    <dgm:cxn modelId="{ED4D2AB1-EC72-4B75-931B-37C6DCC786D7}" srcId="{FBDED3C7-106B-4825-901B-E193B468B1C7}" destId="{F054E600-99DF-4261-9895-049F027195E0}" srcOrd="4" destOrd="0" parTransId="{F60F69E3-5E27-4DFA-B9B5-B9E44FB3F9C5}" sibTransId="{F3027F75-7D07-4DE5-985B-545B05841D56}"/>
    <dgm:cxn modelId="{102AA3D5-6A39-4F0B-A7FF-936CD630AA25}" type="presOf" srcId="{F054E600-99DF-4261-9895-049F027195E0}" destId="{2FA290A4-9074-4DAA-889C-82059BAE4095}" srcOrd="1" destOrd="0" presId="urn:microsoft.com/office/officeart/2005/8/layout/vProcess5"/>
    <dgm:cxn modelId="{9955C282-20FF-4A5F-8938-44CD79B88FC0}" type="presOf" srcId="{4EB7656E-5272-47C6-8AEF-FFC8508A18A2}" destId="{75398479-9891-4A66-9F74-ED5323C55FE7}" srcOrd="0" destOrd="0" presId="urn:microsoft.com/office/officeart/2005/8/layout/vProcess5"/>
    <dgm:cxn modelId="{D5FCF3D5-B761-4485-BCE9-064552BB7939}" type="presOf" srcId="{52531E44-2C90-4867-AD5C-1DCE5FADFB6B}" destId="{E71369FA-B31D-4EC5-9C2C-E6FD267D806E}" srcOrd="0" destOrd="0" presId="urn:microsoft.com/office/officeart/2005/8/layout/vProcess5"/>
    <dgm:cxn modelId="{D6134098-1C21-431E-88A7-D839D065919B}" type="presOf" srcId="{4303370E-9CB7-4484-8D6B-3D36A7199B28}" destId="{94004AB2-BB00-44E6-B4B4-9C614BC27CAA}" srcOrd="1" destOrd="0" presId="urn:microsoft.com/office/officeart/2005/8/layout/vProcess5"/>
    <dgm:cxn modelId="{15AC8398-787F-4BEA-BC99-35BDCACF9830}" srcId="{FBDED3C7-106B-4825-901B-E193B468B1C7}" destId="{4EB7656E-5272-47C6-8AEF-FFC8508A18A2}" srcOrd="3" destOrd="0" parTransId="{49A69BEA-C8FE-4E96-9129-2F9740D3D39D}" sibTransId="{52531E44-2C90-4867-AD5C-1DCE5FADFB6B}"/>
    <dgm:cxn modelId="{1FE6B108-E675-406E-B42B-E02FC5E82EC2}" type="presOf" srcId="{63D52155-2678-47A2-9E07-FA6040D39CC6}" destId="{419667F4-76A0-43D3-9495-4F718A47C885}" srcOrd="1" destOrd="0" presId="urn:microsoft.com/office/officeart/2005/8/layout/vProcess5"/>
    <dgm:cxn modelId="{8580A709-657A-49E2-BEC9-1A412A4B199E}" type="presOf" srcId="{E5CB2671-2F1F-445D-B207-85E489BE1618}" destId="{EB07A98C-8791-496B-8614-A4693504184F}" srcOrd="0" destOrd="0" presId="urn:microsoft.com/office/officeart/2005/8/layout/vProcess5"/>
    <dgm:cxn modelId="{07F44F7D-6F7E-47FC-838D-1B821B563DBF}" srcId="{FBDED3C7-106B-4825-901B-E193B468B1C7}" destId="{42D7AA5D-ABD3-4154-A8DD-AE24A3477808}" srcOrd="1" destOrd="0" parTransId="{F6236077-4CFE-4899-8FEF-4B1E73B51B4D}" sibTransId="{F2E72081-F49A-471A-B4B1-8526ED12CC0B}"/>
    <dgm:cxn modelId="{296B1DF4-4CA7-44FE-925C-40923BCBEC9C}" type="presOf" srcId="{E3D22678-DEA4-4603-A1F0-A6671BF0F320}" destId="{129C52B9-16CA-4BFA-B2FE-3CDC1FCAE923}" srcOrd="0" destOrd="0" presId="urn:microsoft.com/office/officeart/2005/8/layout/vProcess5"/>
    <dgm:cxn modelId="{4CDA22E4-DDA9-4362-B7BD-73ECD682F2CB}" type="presOf" srcId="{42D7AA5D-ABD3-4154-A8DD-AE24A3477808}" destId="{9A7CCBC0-BA1D-4C18-A349-CF45D25B9B5F}" srcOrd="0" destOrd="0" presId="urn:microsoft.com/office/officeart/2005/8/layout/vProcess5"/>
    <dgm:cxn modelId="{8FF055DB-B448-4896-84CD-5C0DCC5B3765}" type="presOf" srcId="{4EB7656E-5272-47C6-8AEF-FFC8508A18A2}" destId="{8E82AADC-0A72-4411-B3AC-31BC7300D2B1}" srcOrd="1" destOrd="0" presId="urn:microsoft.com/office/officeart/2005/8/layout/vProcess5"/>
    <dgm:cxn modelId="{6DFDB6DB-C53C-4594-9F40-DEEEBD62271A}" srcId="{FBDED3C7-106B-4825-901B-E193B468B1C7}" destId="{4303370E-9CB7-4484-8D6B-3D36A7199B28}" srcOrd="2" destOrd="0" parTransId="{FDD54F87-AFB0-4340-8657-C08DE9D377C2}" sibTransId="{E5CB2671-2F1F-445D-B207-85E489BE1618}"/>
    <dgm:cxn modelId="{8DDDA35C-C5D1-4F21-9019-CF93A5498E65}" srcId="{FBDED3C7-106B-4825-901B-E193B468B1C7}" destId="{63D52155-2678-47A2-9E07-FA6040D39CC6}" srcOrd="0" destOrd="0" parTransId="{E634D2F3-989A-49F5-8800-49E5EA8DC99A}" sibTransId="{E3D22678-DEA4-4603-A1F0-A6671BF0F320}"/>
    <dgm:cxn modelId="{356D15C5-7221-4EEA-9B12-6D6D09CA56EB}" type="presOf" srcId="{FBDED3C7-106B-4825-901B-E193B468B1C7}" destId="{E56FA4C0-0695-4EF9-BA6C-0EC9ED7446C7}" srcOrd="0" destOrd="0" presId="urn:microsoft.com/office/officeart/2005/8/layout/vProcess5"/>
    <dgm:cxn modelId="{A3058783-BCF8-44B2-BCC8-F8B89B128D9A}" type="presOf" srcId="{F054E600-99DF-4261-9895-049F027195E0}" destId="{CE0872E9-9E58-483C-957F-D3A9B4DEB240}" srcOrd="0" destOrd="0" presId="urn:microsoft.com/office/officeart/2005/8/layout/vProcess5"/>
    <dgm:cxn modelId="{CE497AA5-AA6C-4ACE-97B0-CE1A171E75C3}" type="presParOf" srcId="{E56FA4C0-0695-4EF9-BA6C-0EC9ED7446C7}" destId="{0A077222-A07A-4472-800A-F5CBB3E37508}" srcOrd="0" destOrd="0" presId="urn:microsoft.com/office/officeart/2005/8/layout/vProcess5"/>
    <dgm:cxn modelId="{C668AEED-C49C-4F53-AB7D-B61A8141777B}" type="presParOf" srcId="{E56FA4C0-0695-4EF9-BA6C-0EC9ED7446C7}" destId="{1EC147F9-FC88-47D8-B1CB-B0755A9B7D9E}" srcOrd="1" destOrd="0" presId="urn:microsoft.com/office/officeart/2005/8/layout/vProcess5"/>
    <dgm:cxn modelId="{E44CA8C4-03B2-4E70-B071-8BA5739C699F}" type="presParOf" srcId="{E56FA4C0-0695-4EF9-BA6C-0EC9ED7446C7}" destId="{9A7CCBC0-BA1D-4C18-A349-CF45D25B9B5F}" srcOrd="2" destOrd="0" presId="urn:microsoft.com/office/officeart/2005/8/layout/vProcess5"/>
    <dgm:cxn modelId="{F4292D1B-4FC2-458E-8032-EF019085BB4E}" type="presParOf" srcId="{E56FA4C0-0695-4EF9-BA6C-0EC9ED7446C7}" destId="{ABF1C7CB-6826-4950-A139-33914DBA82B7}" srcOrd="3" destOrd="0" presId="urn:microsoft.com/office/officeart/2005/8/layout/vProcess5"/>
    <dgm:cxn modelId="{484BAE7E-BF69-4607-AACD-7B1EACF793A7}" type="presParOf" srcId="{E56FA4C0-0695-4EF9-BA6C-0EC9ED7446C7}" destId="{75398479-9891-4A66-9F74-ED5323C55FE7}" srcOrd="4" destOrd="0" presId="urn:microsoft.com/office/officeart/2005/8/layout/vProcess5"/>
    <dgm:cxn modelId="{5023490A-18CA-439F-A435-E456D7E1D2FF}" type="presParOf" srcId="{E56FA4C0-0695-4EF9-BA6C-0EC9ED7446C7}" destId="{CE0872E9-9E58-483C-957F-D3A9B4DEB240}" srcOrd="5" destOrd="0" presId="urn:microsoft.com/office/officeart/2005/8/layout/vProcess5"/>
    <dgm:cxn modelId="{442A9E7A-DD42-47C4-B8E1-C3D8E55D1D0D}" type="presParOf" srcId="{E56FA4C0-0695-4EF9-BA6C-0EC9ED7446C7}" destId="{129C52B9-16CA-4BFA-B2FE-3CDC1FCAE923}" srcOrd="6" destOrd="0" presId="urn:microsoft.com/office/officeart/2005/8/layout/vProcess5"/>
    <dgm:cxn modelId="{12C1E247-0EF2-4056-83D1-AC2E694C803B}" type="presParOf" srcId="{E56FA4C0-0695-4EF9-BA6C-0EC9ED7446C7}" destId="{9A6BE578-87F3-4668-B86E-B8A6E11A7541}" srcOrd="7" destOrd="0" presId="urn:microsoft.com/office/officeart/2005/8/layout/vProcess5"/>
    <dgm:cxn modelId="{4A1EACDB-3C97-45B6-BFAA-906159FE2732}" type="presParOf" srcId="{E56FA4C0-0695-4EF9-BA6C-0EC9ED7446C7}" destId="{EB07A98C-8791-496B-8614-A4693504184F}" srcOrd="8" destOrd="0" presId="urn:microsoft.com/office/officeart/2005/8/layout/vProcess5"/>
    <dgm:cxn modelId="{14665DF3-FBE6-4B75-AD8F-936D45C16993}" type="presParOf" srcId="{E56FA4C0-0695-4EF9-BA6C-0EC9ED7446C7}" destId="{E71369FA-B31D-4EC5-9C2C-E6FD267D806E}" srcOrd="9" destOrd="0" presId="urn:microsoft.com/office/officeart/2005/8/layout/vProcess5"/>
    <dgm:cxn modelId="{87C9113B-6E71-4F02-8510-11F8C87D79D7}" type="presParOf" srcId="{E56FA4C0-0695-4EF9-BA6C-0EC9ED7446C7}" destId="{419667F4-76A0-43D3-9495-4F718A47C885}" srcOrd="10" destOrd="0" presId="urn:microsoft.com/office/officeart/2005/8/layout/vProcess5"/>
    <dgm:cxn modelId="{8491922D-85F7-423D-A958-DB9C41EFB182}" type="presParOf" srcId="{E56FA4C0-0695-4EF9-BA6C-0EC9ED7446C7}" destId="{3C25C6E1-EB85-486D-9F02-47764DFE0F45}" srcOrd="11" destOrd="0" presId="urn:microsoft.com/office/officeart/2005/8/layout/vProcess5"/>
    <dgm:cxn modelId="{203AF01C-A81B-47F5-A7E6-F44B9B846F91}" type="presParOf" srcId="{E56FA4C0-0695-4EF9-BA6C-0EC9ED7446C7}" destId="{94004AB2-BB00-44E6-B4B4-9C614BC27CAA}" srcOrd="12" destOrd="0" presId="urn:microsoft.com/office/officeart/2005/8/layout/vProcess5"/>
    <dgm:cxn modelId="{8B92D213-7026-4C2F-B0F3-3865AE32D799}" type="presParOf" srcId="{E56FA4C0-0695-4EF9-BA6C-0EC9ED7446C7}" destId="{8E82AADC-0A72-4411-B3AC-31BC7300D2B1}" srcOrd="13" destOrd="0" presId="urn:microsoft.com/office/officeart/2005/8/layout/vProcess5"/>
    <dgm:cxn modelId="{271730E3-78A2-4A20-8E87-BF15837A7F25}" type="presParOf" srcId="{E56FA4C0-0695-4EF9-BA6C-0EC9ED7446C7}" destId="{2FA290A4-9074-4DAA-889C-82059BAE4095}"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C88588-4A6D-4E74-AB02-A73F20E653B5}"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ru-RU"/>
        </a:p>
      </dgm:t>
    </dgm:pt>
    <dgm:pt modelId="{4F402B46-3397-468D-82D2-DEDFD3405A18}">
      <dgm:prSet phldrT="[Текст]"/>
      <dgm:spPr/>
      <dgm:t>
        <a:bodyPr/>
        <a:lstStyle/>
        <a:p>
          <a:r>
            <a:rPr lang="kk-KZ" dirty="0" smtClean="0"/>
            <a:t>Сәйкестіктің арнайы тәсілі </a:t>
          </a:r>
          <a:endParaRPr lang="ru-RU" dirty="0"/>
        </a:p>
      </dgm:t>
    </dgm:pt>
    <dgm:pt modelId="{504FC5D7-0039-42EF-8DE2-CB7295E6ED8B}" type="parTrans" cxnId="{EF0695F7-E7AB-411C-B05F-9EABBD741EA1}">
      <dgm:prSet/>
      <dgm:spPr/>
      <dgm:t>
        <a:bodyPr/>
        <a:lstStyle/>
        <a:p>
          <a:endParaRPr lang="ru-RU"/>
        </a:p>
      </dgm:t>
    </dgm:pt>
    <dgm:pt modelId="{1D2EB2DB-95BB-41C2-959C-BB532965A4AF}" type="sibTrans" cxnId="{EF0695F7-E7AB-411C-B05F-9EABBD741EA1}">
      <dgm:prSet/>
      <dgm:spPr/>
      <dgm:t>
        <a:bodyPr/>
        <a:lstStyle/>
        <a:p>
          <a:endParaRPr lang="ru-RU"/>
        </a:p>
      </dgm:t>
    </dgm:pt>
    <dgm:pt modelId="{C8723CF8-DD21-4771-9D32-BED838EE9BE2}">
      <dgm:prSet phldrT="[Текст]"/>
      <dgm:spPr/>
      <dgm:t>
        <a:bodyPr/>
        <a:lstStyle/>
        <a:p>
          <a:r>
            <a:rPr lang="kk-KZ" dirty="0" smtClean="0"/>
            <a:t>Ол көбінесе арнайы тапсырыстар мен жобалар үшін ауысымды және жасамды болып келмейді. Бұл тәсіл партия арқылы қорлар есебін құрастыру мүмкін болғанда қолданылады. </a:t>
          </a:r>
          <a:endParaRPr lang="ru-RU" dirty="0"/>
        </a:p>
      </dgm:t>
    </dgm:pt>
    <dgm:pt modelId="{FC53DCBB-33C6-49C3-8DE5-4128F4285CFE}" type="parTrans" cxnId="{C411C120-61A5-4952-89C2-213579B598CF}">
      <dgm:prSet/>
      <dgm:spPr/>
      <dgm:t>
        <a:bodyPr/>
        <a:lstStyle/>
        <a:p>
          <a:endParaRPr lang="ru-RU"/>
        </a:p>
      </dgm:t>
    </dgm:pt>
    <dgm:pt modelId="{C5B9E496-8867-48F7-BD79-4DE9EDCE0700}" type="sibTrans" cxnId="{C411C120-61A5-4952-89C2-213579B598CF}">
      <dgm:prSet/>
      <dgm:spPr/>
      <dgm:t>
        <a:bodyPr/>
        <a:lstStyle/>
        <a:p>
          <a:endParaRPr lang="ru-RU"/>
        </a:p>
      </dgm:t>
    </dgm:pt>
    <dgm:pt modelId="{9144133E-31FC-4D86-8045-3904CAD2F264}">
      <dgm:prSet phldrT="[Текст]"/>
      <dgm:spPr/>
      <dgm:t>
        <a:bodyPr/>
        <a:lstStyle/>
        <a:p>
          <a:r>
            <a:rPr lang="kk-KZ" dirty="0" smtClean="0"/>
            <a:t>Орташа есептелген құн тәсіл. </a:t>
          </a:r>
          <a:endParaRPr lang="ru-RU" dirty="0"/>
        </a:p>
      </dgm:t>
    </dgm:pt>
    <dgm:pt modelId="{F4D49B40-9F4A-489C-A720-F1472BB9AECE}" type="parTrans" cxnId="{12BE3A5D-F18A-4275-B306-52BD2F4E1456}">
      <dgm:prSet/>
      <dgm:spPr/>
      <dgm:t>
        <a:bodyPr/>
        <a:lstStyle/>
        <a:p>
          <a:endParaRPr lang="ru-RU"/>
        </a:p>
      </dgm:t>
    </dgm:pt>
    <dgm:pt modelId="{84497DEE-88A3-4927-A9EA-473EF0716C51}" type="sibTrans" cxnId="{12BE3A5D-F18A-4275-B306-52BD2F4E1456}">
      <dgm:prSet/>
      <dgm:spPr/>
      <dgm:t>
        <a:bodyPr/>
        <a:lstStyle/>
        <a:p>
          <a:endParaRPr lang="ru-RU"/>
        </a:p>
      </dgm:t>
    </dgm:pt>
    <dgm:pt modelId="{7E2FC14F-D05E-422C-B8B7-A5303D0C6426}">
      <dgm:prSet phldrT="[Текст]"/>
      <dgm:spPr/>
      <dgm:t>
        <a:bodyPr/>
        <a:lstStyle/>
        <a:p>
          <a:r>
            <a:rPr lang="kk-KZ" dirty="0" smtClean="0"/>
            <a:t>FIFO тәсілі </a:t>
          </a:r>
          <a:endParaRPr lang="ru-RU" dirty="0"/>
        </a:p>
      </dgm:t>
    </dgm:pt>
    <dgm:pt modelId="{600C1C4A-578B-488B-8A70-CC3FAE45470E}" type="parTrans" cxnId="{37BFF6CE-469E-4E7D-B5BF-166E42A7BADD}">
      <dgm:prSet/>
      <dgm:spPr/>
      <dgm:t>
        <a:bodyPr/>
        <a:lstStyle/>
        <a:p>
          <a:endParaRPr lang="ru-RU"/>
        </a:p>
      </dgm:t>
    </dgm:pt>
    <dgm:pt modelId="{E862B7CB-F6A7-42DC-B268-06F2F8D892BA}" type="sibTrans" cxnId="{37BFF6CE-469E-4E7D-B5BF-166E42A7BADD}">
      <dgm:prSet/>
      <dgm:spPr/>
      <dgm:t>
        <a:bodyPr/>
        <a:lstStyle/>
        <a:p>
          <a:endParaRPr lang="ru-RU"/>
        </a:p>
      </dgm:t>
    </dgm:pt>
    <dgm:pt modelId="{24BE79AD-0931-4298-A5A3-5E67816B9D32}">
      <dgm:prSet/>
      <dgm:spPr/>
      <dgm:t>
        <a:bodyPr/>
        <a:lstStyle/>
        <a:p>
          <a:r>
            <a:rPr lang="kk-KZ" dirty="0" smtClean="0"/>
            <a:t>Осы тәсіл барысында материалдық қорлар құны - ай басындағы бар қордың орташа құны және осы айда түскен ТМҚ құны.</a:t>
          </a:r>
          <a:endParaRPr lang="ru-RU" dirty="0"/>
        </a:p>
      </dgm:t>
    </dgm:pt>
    <dgm:pt modelId="{8F86E234-7CB5-4304-A4FB-7D48D1E1D861}" type="parTrans" cxnId="{AAC0384F-0EB6-433E-BD15-56D9AAA19DE1}">
      <dgm:prSet/>
      <dgm:spPr/>
      <dgm:t>
        <a:bodyPr/>
        <a:lstStyle/>
        <a:p>
          <a:endParaRPr lang="ru-RU"/>
        </a:p>
      </dgm:t>
    </dgm:pt>
    <dgm:pt modelId="{F4C27F92-A4CE-4754-A734-640072B3CEB3}" type="sibTrans" cxnId="{AAC0384F-0EB6-433E-BD15-56D9AAA19DE1}">
      <dgm:prSet/>
      <dgm:spPr/>
      <dgm:t>
        <a:bodyPr/>
        <a:lstStyle/>
        <a:p>
          <a:endParaRPr lang="ru-RU"/>
        </a:p>
      </dgm:t>
    </dgm:pt>
    <dgm:pt modelId="{5EC3615D-21F3-4A9C-A6AE-70C03E9867A8}">
      <dgm:prSet/>
      <dgm:spPr/>
      <dgm:t>
        <a:bodyPr/>
        <a:lstStyle/>
        <a:p>
          <a:r>
            <a:rPr lang="kk-KZ" dirty="0" smtClean="0"/>
            <a:t>бірінші түскен тауар бағасы бойынша қорларды бағалау тәсілі. Бұл тәсіл болжаумен негізделген, алдымен қорлардың фактілік өз құны шығындалған материалдарға енгізілуі тиіс. Ай аяғында қордың өз құны ақырғы жеткізілген тауарға сәйкес келеді, ал олардың сатылғандары бұрын жеткізілгендерге жатады.</a:t>
          </a:r>
          <a:endParaRPr lang="ru-RU" dirty="0"/>
        </a:p>
      </dgm:t>
    </dgm:pt>
    <dgm:pt modelId="{7B5FF54C-B6A1-488B-82E0-9667F52472E9}" type="parTrans" cxnId="{68A066C2-DB79-4D8A-A21E-9CE5E01A8371}">
      <dgm:prSet/>
      <dgm:spPr/>
      <dgm:t>
        <a:bodyPr/>
        <a:lstStyle/>
        <a:p>
          <a:endParaRPr lang="ru-RU"/>
        </a:p>
      </dgm:t>
    </dgm:pt>
    <dgm:pt modelId="{41B3FDA4-8DA3-45BC-BFE5-ABC6B5BCFDD5}" type="sibTrans" cxnId="{68A066C2-DB79-4D8A-A21E-9CE5E01A8371}">
      <dgm:prSet/>
      <dgm:spPr/>
      <dgm:t>
        <a:bodyPr/>
        <a:lstStyle/>
        <a:p>
          <a:endParaRPr lang="ru-RU"/>
        </a:p>
      </dgm:t>
    </dgm:pt>
    <dgm:pt modelId="{CB3BA26D-CC31-4C90-839B-D7F325EB36CE}" type="pres">
      <dgm:prSet presAssocID="{4EC88588-4A6D-4E74-AB02-A73F20E653B5}" presName="Name0" presStyleCnt="0">
        <dgm:presLayoutVars>
          <dgm:dir/>
          <dgm:animLvl val="lvl"/>
          <dgm:resizeHandles val="exact"/>
        </dgm:presLayoutVars>
      </dgm:prSet>
      <dgm:spPr/>
    </dgm:pt>
    <dgm:pt modelId="{01AB409B-B470-419B-8066-CC06300C7FE5}" type="pres">
      <dgm:prSet presAssocID="{4F402B46-3397-468D-82D2-DEDFD3405A18}" presName="composite" presStyleCnt="0"/>
      <dgm:spPr/>
    </dgm:pt>
    <dgm:pt modelId="{2E3D9B89-4BE9-4BF4-957E-B11CC906D71C}" type="pres">
      <dgm:prSet presAssocID="{4F402B46-3397-468D-82D2-DEDFD3405A18}" presName="parTx" presStyleLbl="alignNode1" presStyleIdx="0" presStyleCnt="3">
        <dgm:presLayoutVars>
          <dgm:chMax val="0"/>
          <dgm:chPref val="0"/>
          <dgm:bulletEnabled val="1"/>
        </dgm:presLayoutVars>
      </dgm:prSet>
      <dgm:spPr/>
      <dgm:t>
        <a:bodyPr/>
        <a:lstStyle/>
        <a:p>
          <a:endParaRPr lang="ru-RU"/>
        </a:p>
      </dgm:t>
    </dgm:pt>
    <dgm:pt modelId="{228C8BEF-9E28-4CCF-AA70-C9315789C5F3}" type="pres">
      <dgm:prSet presAssocID="{4F402B46-3397-468D-82D2-DEDFD3405A18}" presName="desTx" presStyleLbl="alignAccFollowNode1" presStyleIdx="0" presStyleCnt="3">
        <dgm:presLayoutVars>
          <dgm:bulletEnabled val="1"/>
        </dgm:presLayoutVars>
      </dgm:prSet>
      <dgm:spPr/>
      <dgm:t>
        <a:bodyPr/>
        <a:lstStyle/>
        <a:p>
          <a:endParaRPr lang="ru-RU"/>
        </a:p>
      </dgm:t>
    </dgm:pt>
    <dgm:pt modelId="{CA6EBBDA-355E-45D7-9B72-EEFEF953F5AC}" type="pres">
      <dgm:prSet presAssocID="{1D2EB2DB-95BB-41C2-959C-BB532965A4AF}" presName="space" presStyleCnt="0"/>
      <dgm:spPr/>
    </dgm:pt>
    <dgm:pt modelId="{C94DACCF-56AA-4095-8D2A-9E78D77D80E5}" type="pres">
      <dgm:prSet presAssocID="{9144133E-31FC-4D86-8045-3904CAD2F264}" presName="composite" presStyleCnt="0"/>
      <dgm:spPr/>
    </dgm:pt>
    <dgm:pt modelId="{F2A86D73-FE9E-417F-8B82-ED3A7069730B}" type="pres">
      <dgm:prSet presAssocID="{9144133E-31FC-4D86-8045-3904CAD2F264}" presName="parTx" presStyleLbl="alignNode1" presStyleIdx="1" presStyleCnt="3">
        <dgm:presLayoutVars>
          <dgm:chMax val="0"/>
          <dgm:chPref val="0"/>
          <dgm:bulletEnabled val="1"/>
        </dgm:presLayoutVars>
      </dgm:prSet>
      <dgm:spPr/>
    </dgm:pt>
    <dgm:pt modelId="{C1882EB3-B7D8-41D5-BE14-EC8E2A64EEB9}" type="pres">
      <dgm:prSet presAssocID="{9144133E-31FC-4D86-8045-3904CAD2F264}" presName="desTx" presStyleLbl="alignAccFollowNode1" presStyleIdx="1" presStyleCnt="3">
        <dgm:presLayoutVars>
          <dgm:bulletEnabled val="1"/>
        </dgm:presLayoutVars>
      </dgm:prSet>
      <dgm:spPr/>
    </dgm:pt>
    <dgm:pt modelId="{9754DA2D-5DDD-4EB7-BAFE-465A3BA81B94}" type="pres">
      <dgm:prSet presAssocID="{84497DEE-88A3-4927-A9EA-473EF0716C51}" presName="space" presStyleCnt="0"/>
      <dgm:spPr/>
    </dgm:pt>
    <dgm:pt modelId="{94E980A0-157A-4D60-819F-9E1ED3C646C2}" type="pres">
      <dgm:prSet presAssocID="{7E2FC14F-D05E-422C-B8B7-A5303D0C6426}" presName="composite" presStyleCnt="0"/>
      <dgm:spPr/>
    </dgm:pt>
    <dgm:pt modelId="{585242A8-166E-45C8-8096-E8A513C16A17}" type="pres">
      <dgm:prSet presAssocID="{7E2FC14F-D05E-422C-B8B7-A5303D0C6426}" presName="parTx" presStyleLbl="alignNode1" presStyleIdx="2" presStyleCnt="3">
        <dgm:presLayoutVars>
          <dgm:chMax val="0"/>
          <dgm:chPref val="0"/>
          <dgm:bulletEnabled val="1"/>
        </dgm:presLayoutVars>
      </dgm:prSet>
      <dgm:spPr/>
      <dgm:t>
        <a:bodyPr/>
        <a:lstStyle/>
        <a:p>
          <a:endParaRPr lang="ru-RU"/>
        </a:p>
      </dgm:t>
    </dgm:pt>
    <dgm:pt modelId="{C07D1B0F-D4B0-4255-BF90-F2868A7F458C}" type="pres">
      <dgm:prSet presAssocID="{7E2FC14F-D05E-422C-B8B7-A5303D0C6426}" presName="desTx" presStyleLbl="alignAccFollowNode1" presStyleIdx="2" presStyleCnt="3">
        <dgm:presLayoutVars>
          <dgm:bulletEnabled val="1"/>
        </dgm:presLayoutVars>
      </dgm:prSet>
      <dgm:spPr/>
      <dgm:t>
        <a:bodyPr/>
        <a:lstStyle/>
        <a:p>
          <a:endParaRPr lang="ru-RU"/>
        </a:p>
      </dgm:t>
    </dgm:pt>
  </dgm:ptLst>
  <dgm:cxnLst>
    <dgm:cxn modelId="{68A066C2-DB79-4D8A-A21E-9CE5E01A8371}" srcId="{7E2FC14F-D05E-422C-B8B7-A5303D0C6426}" destId="{5EC3615D-21F3-4A9C-A6AE-70C03E9867A8}" srcOrd="0" destOrd="0" parTransId="{7B5FF54C-B6A1-488B-82E0-9667F52472E9}" sibTransId="{41B3FDA4-8DA3-45BC-BFE5-ABC6B5BCFDD5}"/>
    <dgm:cxn modelId="{740D185C-4008-41B6-9EFD-871C9D59129B}" type="presOf" srcId="{24BE79AD-0931-4298-A5A3-5E67816B9D32}" destId="{C1882EB3-B7D8-41D5-BE14-EC8E2A64EEB9}" srcOrd="0" destOrd="0" presId="urn:microsoft.com/office/officeart/2005/8/layout/hList1"/>
    <dgm:cxn modelId="{15558D2C-6703-46FA-B158-CEE0B0AA21A4}" type="presOf" srcId="{C8723CF8-DD21-4771-9D32-BED838EE9BE2}" destId="{228C8BEF-9E28-4CCF-AA70-C9315789C5F3}" srcOrd="0" destOrd="0" presId="urn:microsoft.com/office/officeart/2005/8/layout/hList1"/>
    <dgm:cxn modelId="{AAC0384F-0EB6-433E-BD15-56D9AAA19DE1}" srcId="{9144133E-31FC-4D86-8045-3904CAD2F264}" destId="{24BE79AD-0931-4298-A5A3-5E67816B9D32}" srcOrd="0" destOrd="0" parTransId="{8F86E234-7CB5-4304-A4FB-7D48D1E1D861}" sibTransId="{F4C27F92-A4CE-4754-A734-640072B3CEB3}"/>
    <dgm:cxn modelId="{C411C120-61A5-4952-89C2-213579B598CF}" srcId="{4F402B46-3397-468D-82D2-DEDFD3405A18}" destId="{C8723CF8-DD21-4771-9D32-BED838EE9BE2}" srcOrd="0" destOrd="0" parTransId="{FC53DCBB-33C6-49C3-8DE5-4128F4285CFE}" sibTransId="{C5B9E496-8867-48F7-BD79-4DE9EDCE0700}"/>
    <dgm:cxn modelId="{2EF980B4-29CA-43B0-9FE8-AE3E454ADBDD}" type="presOf" srcId="{4F402B46-3397-468D-82D2-DEDFD3405A18}" destId="{2E3D9B89-4BE9-4BF4-957E-B11CC906D71C}" srcOrd="0" destOrd="0" presId="urn:microsoft.com/office/officeart/2005/8/layout/hList1"/>
    <dgm:cxn modelId="{DE0E18BD-1887-4DA0-ACBA-3FFA1C6B92F7}" type="presOf" srcId="{7E2FC14F-D05E-422C-B8B7-A5303D0C6426}" destId="{585242A8-166E-45C8-8096-E8A513C16A17}" srcOrd="0" destOrd="0" presId="urn:microsoft.com/office/officeart/2005/8/layout/hList1"/>
    <dgm:cxn modelId="{EF0695F7-E7AB-411C-B05F-9EABBD741EA1}" srcId="{4EC88588-4A6D-4E74-AB02-A73F20E653B5}" destId="{4F402B46-3397-468D-82D2-DEDFD3405A18}" srcOrd="0" destOrd="0" parTransId="{504FC5D7-0039-42EF-8DE2-CB7295E6ED8B}" sibTransId="{1D2EB2DB-95BB-41C2-959C-BB532965A4AF}"/>
    <dgm:cxn modelId="{4C365500-6976-432E-8ABE-48DCB0FDA4C8}" type="presOf" srcId="{4EC88588-4A6D-4E74-AB02-A73F20E653B5}" destId="{CB3BA26D-CC31-4C90-839B-D7F325EB36CE}" srcOrd="0" destOrd="0" presId="urn:microsoft.com/office/officeart/2005/8/layout/hList1"/>
    <dgm:cxn modelId="{388E1AE9-26E3-4CD8-A4EF-E625F1D0D007}" type="presOf" srcId="{5EC3615D-21F3-4A9C-A6AE-70C03E9867A8}" destId="{C07D1B0F-D4B0-4255-BF90-F2868A7F458C}" srcOrd="0" destOrd="0" presId="urn:microsoft.com/office/officeart/2005/8/layout/hList1"/>
    <dgm:cxn modelId="{12BE3A5D-F18A-4275-B306-52BD2F4E1456}" srcId="{4EC88588-4A6D-4E74-AB02-A73F20E653B5}" destId="{9144133E-31FC-4D86-8045-3904CAD2F264}" srcOrd="1" destOrd="0" parTransId="{F4D49B40-9F4A-489C-A720-F1472BB9AECE}" sibTransId="{84497DEE-88A3-4927-A9EA-473EF0716C51}"/>
    <dgm:cxn modelId="{37BFF6CE-469E-4E7D-B5BF-166E42A7BADD}" srcId="{4EC88588-4A6D-4E74-AB02-A73F20E653B5}" destId="{7E2FC14F-D05E-422C-B8B7-A5303D0C6426}" srcOrd="2" destOrd="0" parTransId="{600C1C4A-578B-488B-8A70-CC3FAE45470E}" sibTransId="{E862B7CB-F6A7-42DC-B268-06F2F8D892BA}"/>
    <dgm:cxn modelId="{4169DCD3-50F3-45DE-A46C-631504DB8925}" type="presOf" srcId="{9144133E-31FC-4D86-8045-3904CAD2F264}" destId="{F2A86D73-FE9E-417F-8B82-ED3A7069730B}" srcOrd="0" destOrd="0" presId="urn:microsoft.com/office/officeart/2005/8/layout/hList1"/>
    <dgm:cxn modelId="{E62898CC-6A2A-4B7F-B229-6709EB7B7286}" type="presParOf" srcId="{CB3BA26D-CC31-4C90-839B-D7F325EB36CE}" destId="{01AB409B-B470-419B-8066-CC06300C7FE5}" srcOrd="0" destOrd="0" presId="urn:microsoft.com/office/officeart/2005/8/layout/hList1"/>
    <dgm:cxn modelId="{C92E710E-AF3E-44C4-95FF-3715B1056AC9}" type="presParOf" srcId="{01AB409B-B470-419B-8066-CC06300C7FE5}" destId="{2E3D9B89-4BE9-4BF4-957E-B11CC906D71C}" srcOrd="0" destOrd="0" presId="urn:microsoft.com/office/officeart/2005/8/layout/hList1"/>
    <dgm:cxn modelId="{9985112A-9033-4D80-81E7-5B40C6101E22}" type="presParOf" srcId="{01AB409B-B470-419B-8066-CC06300C7FE5}" destId="{228C8BEF-9E28-4CCF-AA70-C9315789C5F3}" srcOrd="1" destOrd="0" presId="urn:microsoft.com/office/officeart/2005/8/layout/hList1"/>
    <dgm:cxn modelId="{D71405A7-97D0-4BA3-B3DD-7C4274BB1FEE}" type="presParOf" srcId="{CB3BA26D-CC31-4C90-839B-D7F325EB36CE}" destId="{CA6EBBDA-355E-45D7-9B72-EEFEF953F5AC}" srcOrd="1" destOrd="0" presId="urn:microsoft.com/office/officeart/2005/8/layout/hList1"/>
    <dgm:cxn modelId="{EFABEF3B-57A5-4E4A-9F8A-1CCD3D4B4AB5}" type="presParOf" srcId="{CB3BA26D-CC31-4C90-839B-D7F325EB36CE}" destId="{C94DACCF-56AA-4095-8D2A-9E78D77D80E5}" srcOrd="2" destOrd="0" presId="urn:microsoft.com/office/officeart/2005/8/layout/hList1"/>
    <dgm:cxn modelId="{F930C67B-FD85-4467-A06E-369E4BF7B0F3}" type="presParOf" srcId="{C94DACCF-56AA-4095-8D2A-9E78D77D80E5}" destId="{F2A86D73-FE9E-417F-8B82-ED3A7069730B}" srcOrd="0" destOrd="0" presId="urn:microsoft.com/office/officeart/2005/8/layout/hList1"/>
    <dgm:cxn modelId="{98357162-5B2E-4329-BEA3-0E8D9E2F63C2}" type="presParOf" srcId="{C94DACCF-56AA-4095-8D2A-9E78D77D80E5}" destId="{C1882EB3-B7D8-41D5-BE14-EC8E2A64EEB9}" srcOrd="1" destOrd="0" presId="urn:microsoft.com/office/officeart/2005/8/layout/hList1"/>
    <dgm:cxn modelId="{A306B9A7-E447-4248-B344-EEF90D093126}" type="presParOf" srcId="{CB3BA26D-CC31-4C90-839B-D7F325EB36CE}" destId="{9754DA2D-5DDD-4EB7-BAFE-465A3BA81B94}" srcOrd="3" destOrd="0" presId="urn:microsoft.com/office/officeart/2005/8/layout/hList1"/>
    <dgm:cxn modelId="{E68CA85E-FD59-497B-ACB3-4043D9521110}" type="presParOf" srcId="{CB3BA26D-CC31-4C90-839B-D7F325EB36CE}" destId="{94E980A0-157A-4D60-819F-9E1ED3C646C2}" srcOrd="4" destOrd="0" presId="urn:microsoft.com/office/officeart/2005/8/layout/hList1"/>
    <dgm:cxn modelId="{6BC73CDB-2D00-4DB3-946E-615B4502199B}" type="presParOf" srcId="{94E980A0-157A-4D60-819F-9E1ED3C646C2}" destId="{585242A8-166E-45C8-8096-E8A513C16A17}" srcOrd="0" destOrd="0" presId="urn:microsoft.com/office/officeart/2005/8/layout/hList1"/>
    <dgm:cxn modelId="{0BD8AD0C-7BFC-48AB-87B9-9FCF323B64D1}" type="presParOf" srcId="{94E980A0-157A-4D60-819F-9E1ED3C646C2}" destId="{C07D1B0F-D4B0-4255-BF90-F2868A7F458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8509E-12A2-44BF-96D1-A9E221590513}">
      <dsp:nvSpPr>
        <dsp:cNvPr id="0" name=""/>
        <dsp:cNvSpPr/>
      </dsp:nvSpPr>
      <dsp:spPr>
        <a:xfrm>
          <a:off x="82260" y="1192133"/>
          <a:ext cx="2753625" cy="2437812"/>
        </a:xfrm>
        <a:prstGeom prst="roundRect">
          <a:avLst>
            <a:gd name="adj" fmla="val 10000"/>
          </a:avLst>
        </a:prstGeom>
        <a:gradFill rotWithShape="1">
          <a:gsLst>
            <a:gs pos="0">
              <a:schemeClr val="accent2">
                <a:tint val="45000"/>
                <a:satMod val="200000"/>
              </a:schemeClr>
            </a:gs>
            <a:gs pos="30000">
              <a:schemeClr val="accent2">
                <a:tint val="61000"/>
                <a:satMod val="200000"/>
              </a:schemeClr>
            </a:gs>
            <a:gs pos="45000">
              <a:schemeClr val="accent2">
                <a:tint val="66000"/>
                <a:satMod val="200000"/>
              </a:schemeClr>
            </a:gs>
            <a:gs pos="55000">
              <a:schemeClr val="accent2">
                <a:tint val="66000"/>
                <a:satMod val="200000"/>
              </a:schemeClr>
            </a:gs>
            <a:gs pos="73000">
              <a:schemeClr val="accent2">
                <a:tint val="61000"/>
                <a:satMod val="200000"/>
              </a:schemeClr>
            </a:gs>
            <a:gs pos="100000">
              <a:schemeClr val="accent2">
                <a:tint val="45000"/>
                <a:satMod val="200000"/>
              </a:schemeClr>
            </a:gs>
          </a:gsLst>
          <a:lin ang="950000" scaled="1"/>
        </a:gradFill>
        <a:ln w="9525" cap="flat" cmpd="sng" algn="ctr">
          <a:solidFill>
            <a:schemeClr val="accent2"/>
          </a:solidFill>
          <a:prstDash val="solid"/>
        </a:ln>
        <a:effectLst>
          <a:outerShdw blurRad="38100" dist="25400" dir="5400000" rotWithShape="0">
            <a:srgbClr val="000000">
              <a:alpha val="4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kk-KZ" sz="1400" kern="1200" dirty="0" smtClean="0"/>
            <a:t>шикізат қорлары, материалдар, сатып алынған жартылай фабрикаттар мен кешендік бұйымдар, отын, ыдыс, ыдыстық материалдар, қосалқы бөлшектер және өндірісте немесе жұмыстарды, қызметтерді орындау кезінде пайдалануға арналған өзге материалдар;</a:t>
          </a:r>
          <a:endParaRPr lang="ru-RU" sz="1400" kern="1200" dirty="0"/>
        </a:p>
      </dsp:txBody>
      <dsp:txXfrm>
        <a:off x="138361" y="1248234"/>
        <a:ext cx="2641423" cy="1803221"/>
      </dsp:txXfrm>
    </dsp:sp>
    <dsp:sp modelId="{12331889-DEE7-4F61-AD50-030D10C69F97}">
      <dsp:nvSpPr>
        <dsp:cNvPr id="0" name=""/>
        <dsp:cNvSpPr/>
      </dsp:nvSpPr>
      <dsp:spPr>
        <a:xfrm>
          <a:off x="1763180" y="2441213"/>
          <a:ext cx="2344309" cy="2344309"/>
        </a:xfrm>
        <a:prstGeom prst="leftCircularArrow">
          <a:avLst>
            <a:gd name="adj1" fmla="val 2520"/>
            <a:gd name="adj2" fmla="val 305512"/>
            <a:gd name="adj3" fmla="val 2193973"/>
            <a:gd name="adj4" fmla="val 9137440"/>
            <a:gd name="adj5" fmla="val 2940"/>
          </a:avLst>
        </a:prstGeom>
        <a:gradFill rotWithShape="0">
          <a:gsLst>
            <a:gs pos="0">
              <a:schemeClr val="accent2">
                <a:hueOff val="0"/>
                <a:satOff val="0"/>
                <a:lumOff val="0"/>
                <a:alphaOff val="0"/>
                <a:shade val="63000"/>
              </a:schemeClr>
            </a:gs>
            <a:gs pos="30000">
              <a:schemeClr val="accent2">
                <a:hueOff val="0"/>
                <a:satOff val="0"/>
                <a:lumOff val="0"/>
                <a:alphaOff val="0"/>
                <a:shade val="90000"/>
                <a:satMod val="110000"/>
              </a:schemeClr>
            </a:gs>
            <a:gs pos="45000">
              <a:schemeClr val="accent2">
                <a:hueOff val="0"/>
                <a:satOff val="0"/>
                <a:lumOff val="0"/>
                <a:alphaOff val="0"/>
                <a:shade val="100000"/>
                <a:satMod val="118000"/>
              </a:schemeClr>
            </a:gs>
            <a:gs pos="55000">
              <a:schemeClr val="accent2">
                <a:hueOff val="0"/>
                <a:satOff val="0"/>
                <a:lumOff val="0"/>
                <a:alphaOff val="0"/>
                <a:shade val="100000"/>
                <a:satMod val="118000"/>
              </a:schemeClr>
            </a:gs>
            <a:gs pos="73000">
              <a:schemeClr val="accent2">
                <a:hueOff val="0"/>
                <a:satOff val="0"/>
                <a:lumOff val="0"/>
                <a:alphaOff val="0"/>
                <a:shade val="90000"/>
                <a:satMod val="110000"/>
              </a:schemeClr>
            </a:gs>
            <a:gs pos="100000">
              <a:schemeClr val="accent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A66FA53A-A992-4605-8206-C6EC82D20FD3}">
      <dsp:nvSpPr>
        <dsp:cNvPr id="0" name=""/>
        <dsp:cNvSpPr/>
      </dsp:nvSpPr>
      <dsp:spPr>
        <a:xfrm>
          <a:off x="1018463" y="3384378"/>
          <a:ext cx="1871591" cy="744270"/>
        </a:xfrm>
        <a:prstGeom prst="roundRect">
          <a:avLst>
            <a:gd name="adj" fmla="val 10000"/>
          </a:avLst>
        </a:prstGeom>
        <a:gradFill rotWithShape="0">
          <a:gsLst>
            <a:gs pos="0">
              <a:schemeClr val="accent2">
                <a:hueOff val="0"/>
                <a:satOff val="0"/>
                <a:lumOff val="0"/>
                <a:alphaOff val="0"/>
                <a:shade val="63000"/>
              </a:schemeClr>
            </a:gs>
            <a:gs pos="30000">
              <a:schemeClr val="accent2">
                <a:hueOff val="0"/>
                <a:satOff val="0"/>
                <a:lumOff val="0"/>
                <a:alphaOff val="0"/>
                <a:shade val="90000"/>
                <a:satMod val="110000"/>
              </a:schemeClr>
            </a:gs>
            <a:gs pos="45000">
              <a:schemeClr val="accent2">
                <a:hueOff val="0"/>
                <a:satOff val="0"/>
                <a:lumOff val="0"/>
                <a:alphaOff val="0"/>
                <a:shade val="100000"/>
                <a:satMod val="118000"/>
              </a:schemeClr>
            </a:gs>
            <a:gs pos="55000">
              <a:schemeClr val="accent2">
                <a:hueOff val="0"/>
                <a:satOff val="0"/>
                <a:lumOff val="0"/>
                <a:alphaOff val="0"/>
                <a:shade val="100000"/>
                <a:satMod val="118000"/>
              </a:schemeClr>
            </a:gs>
            <a:gs pos="73000">
              <a:schemeClr val="accent2">
                <a:hueOff val="0"/>
                <a:satOff val="0"/>
                <a:lumOff val="0"/>
                <a:alphaOff val="0"/>
                <a:shade val="90000"/>
                <a:satMod val="110000"/>
              </a:schemeClr>
            </a:gs>
            <a:gs pos="100000">
              <a:schemeClr val="accent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7030A0"/>
              </a:solidFill>
            </a:rPr>
            <a:t>1</a:t>
          </a:r>
          <a:endParaRPr lang="ru-RU" sz="2400" b="1" kern="1200" dirty="0">
            <a:solidFill>
              <a:srgbClr val="7030A0"/>
            </a:solidFill>
          </a:endParaRPr>
        </a:p>
      </dsp:txBody>
      <dsp:txXfrm>
        <a:off x="1040262" y="3406177"/>
        <a:ext cx="1827993" cy="700672"/>
      </dsp:txXfrm>
    </dsp:sp>
    <dsp:sp modelId="{9D23D624-6ED4-462D-B534-A5A3791DB394}">
      <dsp:nvSpPr>
        <dsp:cNvPr id="0" name=""/>
        <dsp:cNvSpPr/>
      </dsp:nvSpPr>
      <dsp:spPr>
        <a:xfrm>
          <a:off x="3322714" y="2088239"/>
          <a:ext cx="2027888" cy="1726679"/>
        </a:xfrm>
        <a:prstGeom prst="roundRect">
          <a:avLst>
            <a:gd name="adj" fmla="val 10000"/>
          </a:avLst>
        </a:prstGeom>
        <a:gradFill rotWithShape="1">
          <a:gsLst>
            <a:gs pos="0">
              <a:schemeClr val="accent1">
                <a:tint val="45000"/>
                <a:satMod val="200000"/>
              </a:schemeClr>
            </a:gs>
            <a:gs pos="30000">
              <a:schemeClr val="accent1">
                <a:tint val="61000"/>
                <a:satMod val="200000"/>
              </a:schemeClr>
            </a:gs>
            <a:gs pos="45000">
              <a:schemeClr val="accent1">
                <a:tint val="66000"/>
                <a:satMod val="200000"/>
              </a:schemeClr>
            </a:gs>
            <a:gs pos="55000">
              <a:schemeClr val="accent1">
                <a:tint val="66000"/>
                <a:satMod val="200000"/>
              </a:schemeClr>
            </a:gs>
            <a:gs pos="73000">
              <a:schemeClr val="accent1">
                <a:tint val="61000"/>
                <a:satMod val="200000"/>
              </a:schemeClr>
            </a:gs>
            <a:gs pos="100000">
              <a:schemeClr val="accent1">
                <a:tint val="45000"/>
                <a:satMod val="200000"/>
              </a:schemeClr>
            </a:gs>
          </a:gsLst>
          <a:lin ang="950000" scaled="1"/>
        </a:gradFill>
        <a:ln w="9525" cap="flat" cmpd="sng" algn="ctr">
          <a:solidFill>
            <a:schemeClr val="accent1"/>
          </a:solidFill>
          <a:prstDash val="solid"/>
        </a:ln>
        <a:effectLst>
          <a:outerShdw blurRad="38100" dist="25400" dir="5400000" rotWithShape="0">
            <a:srgbClr val="000000">
              <a:alpha val="4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kk-KZ" sz="1600" kern="1200" dirty="0" smtClean="0"/>
            <a:t>аяқталмаған өндіріс</a:t>
          </a:r>
          <a:endParaRPr lang="ru-RU" sz="1600" kern="1200" dirty="0"/>
        </a:p>
      </dsp:txBody>
      <dsp:txXfrm>
        <a:off x="3362450" y="2497978"/>
        <a:ext cx="1948416" cy="1277204"/>
      </dsp:txXfrm>
    </dsp:sp>
    <dsp:sp modelId="{8C21DE14-441F-4303-B993-63F5071C916A}">
      <dsp:nvSpPr>
        <dsp:cNvPr id="0" name=""/>
        <dsp:cNvSpPr/>
      </dsp:nvSpPr>
      <dsp:spPr>
        <a:xfrm>
          <a:off x="4072163" y="564324"/>
          <a:ext cx="2871411" cy="2871411"/>
        </a:xfrm>
        <a:prstGeom prst="circularArrow">
          <a:avLst>
            <a:gd name="adj1" fmla="val 2057"/>
            <a:gd name="adj2" fmla="val 246785"/>
            <a:gd name="adj3" fmla="val 19654601"/>
            <a:gd name="adj4" fmla="val 12652408"/>
            <a:gd name="adj5" fmla="val 2400"/>
          </a:avLst>
        </a:prstGeom>
        <a:gradFill rotWithShape="0">
          <a:gsLst>
            <a:gs pos="0">
              <a:schemeClr val="accent2">
                <a:hueOff val="9531695"/>
                <a:satOff val="19501"/>
                <a:lumOff val="7451"/>
                <a:alphaOff val="0"/>
                <a:shade val="63000"/>
              </a:schemeClr>
            </a:gs>
            <a:gs pos="30000">
              <a:schemeClr val="accent2">
                <a:hueOff val="9531695"/>
                <a:satOff val="19501"/>
                <a:lumOff val="7451"/>
                <a:alphaOff val="0"/>
                <a:shade val="90000"/>
                <a:satMod val="110000"/>
              </a:schemeClr>
            </a:gs>
            <a:gs pos="45000">
              <a:schemeClr val="accent2">
                <a:hueOff val="9531695"/>
                <a:satOff val="19501"/>
                <a:lumOff val="7451"/>
                <a:alphaOff val="0"/>
                <a:shade val="100000"/>
                <a:satMod val="118000"/>
              </a:schemeClr>
            </a:gs>
            <a:gs pos="55000">
              <a:schemeClr val="accent2">
                <a:hueOff val="9531695"/>
                <a:satOff val="19501"/>
                <a:lumOff val="7451"/>
                <a:alphaOff val="0"/>
                <a:shade val="100000"/>
                <a:satMod val="118000"/>
              </a:schemeClr>
            </a:gs>
            <a:gs pos="73000">
              <a:schemeClr val="accent2">
                <a:hueOff val="9531695"/>
                <a:satOff val="19501"/>
                <a:lumOff val="7451"/>
                <a:alphaOff val="0"/>
                <a:shade val="90000"/>
                <a:satMod val="110000"/>
              </a:schemeClr>
            </a:gs>
            <a:gs pos="100000">
              <a:schemeClr val="accent2">
                <a:hueOff val="9531695"/>
                <a:satOff val="19501"/>
                <a:lumOff val="7451"/>
                <a:alphaOff val="0"/>
                <a:shade val="63000"/>
              </a:schemeClr>
            </a:gs>
          </a:gsLst>
          <a:lin ang="950000" scaled="1"/>
        </a:gradFill>
        <a:ln w="76200">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2">
              <a:hueOff val="9531695"/>
              <a:satOff val="19501"/>
              <a:lumOff val="7451"/>
              <a:alphaOff val="0"/>
            </a:schemeClr>
          </a:contourClr>
        </a:sp3d>
      </dsp:spPr>
      <dsp:style>
        <a:lnRef idx="0">
          <a:scrgbClr r="0" g="0" b="0"/>
        </a:lnRef>
        <a:fillRef idx="3">
          <a:scrgbClr r="0" g="0" b="0"/>
        </a:fillRef>
        <a:effectRef idx="3">
          <a:scrgbClr r="0" g="0" b="0"/>
        </a:effectRef>
        <a:fontRef idx="minor">
          <a:schemeClr val="lt1"/>
        </a:fontRef>
      </dsp:style>
    </dsp:sp>
    <dsp:sp modelId="{A5B4DDCD-1262-4A97-847F-0B910BA9917D}">
      <dsp:nvSpPr>
        <dsp:cNvPr id="0" name=""/>
        <dsp:cNvSpPr/>
      </dsp:nvSpPr>
      <dsp:spPr>
        <a:xfrm>
          <a:off x="3394728" y="1296143"/>
          <a:ext cx="1871591" cy="744270"/>
        </a:xfrm>
        <a:prstGeom prst="roundRect">
          <a:avLst>
            <a:gd name="adj" fmla="val 10000"/>
          </a:avLst>
        </a:prstGeom>
        <a:gradFill rotWithShape="1">
          <a:gsLst>
            <a:gs pos="0">
              <a:schemeClr val="accent1">
                <a:shade val="63000"/>
              </a:schemeClr>
            </a:gs>
            <a:gs pos="30000">
              <a:schemeClr val="accent1">
                <a:shade val="90000"/>
                <a:satMod val="110000"/>
              </a:schemeClr>
            </a:gs>
            <a:gs pos="45000">
              <a:schemeClr val="accent1">
                <a:shade val="100000"/>
                <a:satMod val="118000"/>
              </a:schemeClr>
            </a:gs>
            <a:gs pos="55000">
              <a:schemeClr val="accent1">
                <a:shade val="100000"/>
                <a:satMod val="118000"/>
              </a:schemeClr>
            </a:gs>
            <a:gs pos="73000">
              <a:schemeClr val="accent1">
                <a:shade val="90000"/>
                <a:satMod val="110000"/>
              </a:schemeClr>
            </a:gs>
            <a:gs pos="100000">
              <a:schemeClr val="accent1">
                <a:shade val="63000"/>
              </a:schemeClr>
            </a:gs>
          </a:gsLst>
          <a:lin ang="950000" scaled="1"/>
        </a:gradFill>
        <a:ln w="9525" cap="flat" cmpd="sng" algn="ctr">
          <a:solidFill>
            <a:schemeClr val="accent1"/>
          </a:solidFill>
          <a:prstDash val="solid"/>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tint val="100000"/>
              <a:shade val="100000"/>
              <a:hueMod val="100000"/>
              <a:satMod val="100000"/>
            </a:schemeClr>
          </a:contourClr>
        </a:sp3d>
      </dsp:spPr>
      <dsp:style>
        <a:lnRef idx="1">
          <a:schemeClr val="accent1"/>
        </a:lnRef>
        <a:fillRef idx="3">
          <a:schemeClr val="accent1"/>
        </a:fillRef>
        <a:effectRef idx="2">
          <a:schemeClr val="accent1"/>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7030A0"/>
              </a:solidFill>
            </a:rPr>
            <a:t>2</a:t>
          </a:r>
          <a:endParaRPr lang="ru-RU" sz="2400" b="1" kern="1200" dirty="0">
            <a:solidFill>
              <a:srgbClr val="7030A0"/>
            </a:solidFill>
          </a:endParaRPr>
        </a:p>
      </dsp:txBody>
      <dsp:txXfrm>
        <a:off x="3416527" y="1317942"/>
        <a:ext cx="1827993" cy="700672"/>
      </dsp:txXfrm>
    </dsp:sp>
    <dsp:sp modelId="{824954F9-A714-4DCA-BCA2-A60D29BE3C38}">
      <dsp:nvSpPr>
        <dsp:cNvPr id="0" name=""/>
        <dsp:cNvSpPr/>
      </dsp:nvSpPr>
      <dsp:spPr>
        <a:xfrm>
          <a:off x="5660799" y="1399232"/>
          <a:ext cx="2553936" cy="2390784"/>
        </a:xfrm>
        <a:prstGeom prst="roundRect">
          <a:avLst>
            <a:gd name="adj" fmla="val 10000"/>
          </a:avLst>
        </a:prstGeom>
        <a:gradFill rotWithShape="1">
          <a:gsLst>
            <a:gs pos="0">
              <a:schemeClr val="accent3">
                <a:tint val="45000"/>
                <a:satMod val="200000"/>
              </a:schemeClr>
            </a:gs>
            <a:gs pos="30000">
              <a:schemeClr val="accent3">
                <a:tint val="61000"/>
                <a:satMod val="200000"/>
              </a:schemeClr>
            </a:gs>
            <a:gs pos="45000">
              <a:schemeClr val="accent3">
                <a:tint val="66000"/>
                <a:satMod val="200000"/>
              </a:schemeClr>
            </a:gs>
            <a:gs pos="55000">
              <a:schemeClr val="accent3">
                <a:tint val="66000"/>
                <a:satMod val="200000"/>
              </a:schemeClr>
            </a:gs>
            <a:gs pos="73000">
              <a:schemeClr val="accent3">
                <a:tint val="61000"/>
                <a:satMod val="200000"/>
              </a:schemeClr>
            </a:gs>
            <a:gs pos="100000">
              <a:schemeClr val="accent3">
                <a:tint val="45000"/>
                <a:satMod val="200000"/>
              </a:schemeClr>
            </a:gs>
          </a:gsLst>
          <a:lin ang="950000" scaled="1"/>
        </a:gradFill>
        <a:ln w="9525" cap="flat" cmpd="sng" algn="ctr">
          <a:solidFill>
            <a:schemeClr val="accent3"/>
          </a:solidFill>
          <a:prstDash val="solid"/>
        </a:ln>
        <a:effectLst>
          <a:outerShdw blurRad="38100" dist="25400" dir="5400000" rotWithShape="0">
            <a:srgbClr val="000000">
              <a:alpha val="40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kk-KZ" sz="1600" kern="1200" dirty="0" smtClean="0"/>
            <a:t>субъектінің қызмет барысында сатуға арналған дайын өнім, тауар түріндегі активтер</a:t>
          </a:r>
          <a:endParaRPr lang="ru-RU" sz="1600" kern="1200" dirty="0"/>
        </a:p>
      </dsp:txBody>
      <dsp:txXfrm>
        <a:off x="5715818" y="1454251"/>
        <a:ext cx="2443898" cy="1768435"/>
      </dsp:txXfrm>
    </dsp:sp>
    <dsp:sp modelId="{ADCACFF8-D31D-4A7B-8B7B-50B16547C838}">
      <dsp:nvSpPr>
        <dsp:cNvPr id="0" name=""/>
        <dsp:cNvSpPr/>
      </dsp:nvSpPr>
      <dsp:spPr>
        <a:xfrm>
          <a:off x="6293471" y="3391549"/>
          <a:ext cx="1871591" cy="744270"/>
        </a:xfrm>
        <a:prstGeom prst="roundRect">
          <a:avLst>
            <a:gd name="adj" fmla="val 10000"/>
          </a:avLst>
        </a:prstGeom>
        <a:gradFill rotWithShape="0">
          <a:gsLst>
            <a:gs pos="0">
              <a:schemeClr val="accent2">
                <a:hueOff val="9531695"/>
                <a:satOff val="19501"/>
                <a:lumOff val="7451"/>
                <a:alphaOff val="0"/>
                <a:shade val="63000"/>
              </a:schemeClr>
            </a:gs>
            <a:gs pos="30000">
              <a:schemeClr val="accent2">
                <a:hueOff val="9531695"/>
                <a:satOff val="19501"/>
                <a:lumOff val="7451"/>
                <a:alphaOff val="0"/>
                <a:shade val="90000"/>
                <a:satMod val="110000"/>
              </a:schemeClr>
            </a:gs>
            <a:gs pos="45000">
              <a:schemeClr val="accent2">
                <a:hueOff val="9531695"/>
                <a:satOff val="19501"/>
                <a:lumOff val="7451"/>
                <a:alphaOff val="0"/>
                <a:shade val="100000"/>
                <a:satMod val="118000"/>
              </a:schemeClr>
            </a:gs>
            <a:gs pos="55000">
              <a:schemeClr val="accent2">
                <a:hueOff val="9531695"/>
                <a:satOff val="19501"/>
                <a:lumOff val="7451"/>
                <a:alphaOff val="0"/>
                <a:shade val="100000"/>
                <a:satMod val="118000"/>
              </a:schemeClr>
            </a:gs>
            <a:gs pos="73000">
              <a:schemeClr val="accent2">
                <a:hueOff val="9531695"/>
                <a:satOff val="19501"/>
                <a:lumOff val="7451"/>
                <a:alphaOff val="0"/>
                <a:shade val="90000"/>
                <a:satMod val="110000"/>
              </a:schemeClr>
            </a:gs>
            <a:gs pos="100000">
              <a:schemeClr val="accent2">
                <a:hueOff val="9531695"/>
                <a:satOff val="19501"/>
                <a:lumOff val="7451"/>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accent2">
              <a:hueOff val="9531695"/>
              <a:satOff val="19501"/>
              <a:lumOff val="7451"/>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7030A0"/>
              </a:solidFill>
            </a:rPr>
            <a:t>3</a:t>
          </a:r>
          <a:endParaRPr lang="ru-RU" sz="2400" b="1" kern="1200" dirty="0">
            <a:solidFill>
              <a:srgbClr val="7030A0"/>
            </a:solidFill>
          </a:endParaRPr>
        </a:p>
      </dsp:txBody>
      <dsp:txXfrm>
        <a:off x="6315270" y="3413348"/>
        <a:ext cx="1827993" cy="700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147F9-FC88-47D8-B1CB-B0755A9B7D9E}">
      <dsp:nvSpPr>
        <dsp:cNvPr id="0" name=""/>
        <dsp:cNvSpPr/>
      </dsp:nvSpPr>
      <dsp:spPr>
        <a:xfrm>
          <a:off x="0" y="0"/>
          <a:ext cx="5766400" cy="797693"/>
        </a:xfrm>
        <a:prstGeom prst="roundRect">
          <a:avLst>
            <a:gd name="adj" fmla="val 10000"/>
          </a:avLst>
        </a:prstGeom>
        <a:gradFill rotWithShape="0">
          <a:gsLst>
            <a:gs pos="0">
              <a:schemeClr val="accent2">
                <a:hueOff val="0"/>
                <a:satOff val="0"/>
                <a:lumOff val="0"/>
                <a:alphaOff val="0"/>
                <a:shade val="63000"/>
              </a:schemeClr>
            </a:gs>
            <a:gs pos="30000">
              <a:schemeClr val="accent2">
                <a:hueOff val="0"/>
                <a:satOff val="0"/>
                <a:lumOff val="0"/>
                <a:alphaOff val="0"/>
                <a:shade val="90000"/>
                <a:satMod val="110000"/>
              </a:schemeClr>
            </a:gs>
            <a:gs pos="45000">
              <a:schemeClr val="accent2">
                <a:hueOff val="0"/>
                <a:satOff val="0"/>
                <a:lumOff val="0"/>
                <a:alphaOff val="0"/>
                <a:shade val="100000"/>
                <a:satMod val="118000"/>
              </a:schemeClr>
            </a:gs>
            <a:gs pos="55000">
              <a:schemeClr val="accent2">
                <a:hueOff val="0"/>
                <a:satOff val="0"/>
                <a:lumOff val="0"/>
                <a:alphaOff val="0"/>
                <a:shade val="100000"/>
                <a:satMod val="118000"/>
              </a:schemeClr>
            </a:gs>
            <a:gs pos="73000">
              <a:schemeClr val="accent2">
                <a:hueOff val="0"/>
                <a:satOff val="0"/>
                <a:lumOff val="0"/>
                <a:alphaOff val="0"/>
                <a:shade val="90000"/>
                <a:satMod val="110000"/>
              </a:schemeClr>
            </a:gs>
            <a:gs pos="100000">
              <a:schemeClr val="accent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2">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kk-KZ" sz="1500" kern="1200" dirty="0" smtClean="0">
              <a:solidFill>
                <a:schemeClr val="tx1"/>
              </a:solidFill>
              <a:latin typeface="Times New Roman" pitchFamily="18" charset="0"/>
              <a:cs typeface="Times New Roman" pitchFamily="18" charset="0"/>
            </a:rPr>
            <a:t>босалқылардың кіріске уақытында және толық енгізілуін, сақталу орындарындағы жағдайын қадағалау</a:t>
          </a:r>
          <a:endParaRPr lang="ru-RU" sz="1500" kern="1200" dirty="0">
            <a:solidFill>
              <a:schemeClr val="tx1"/>
            </a:solidFill>
            <a:latin typeface="Times New Roman" pitchFamily="18" charset="0"/>
            <a:cs typeface="Times New Roman" pitchFamily="18" charset="0"/>
          </a:endParaRPr>
        </a:p>
      </dsp:txBody>
      <dsp:txXfrm>
        <a:off x="23364" y="23364"/>
        <a:ext cx="4812296" cy="750965"/>
      </dsp:txXfrm>
    </dsp:sp>
    <dsp:sp modelId="{9A7CCBC0-BA1D-4C18-A349-CF45D25B9B5F}">
      <dsp:nvSpPr>
        <dsp:cNvPr id="0" name=""/>
        <dsp:cNvSpPr/>
      </dsp:nvSpPr>
      <dsp:spPr>
        <a:xfrm>
          <a:off x="430607" y="908484"/>
          <a:ext cx="5766400" cy="797693"/>
        </a:xfrm>
        <a:prstGeom prst="roundRect">
          <a:avLst>
            <a:gd name="adj" fmla="val 10000"/>
          </a:avLst>
        </a:prstGeom>
        <a:gradFill rotWithShape="0">
          <a:gsLst>
            <a:gs pos="0">
              <a:schemeClr val="accent2">
                <a:hueOff val="2382924"/>
                <a:satOff val="4875"/>
                <a:lumOff val="1863"/>
                <a:alphaOff val="0"/>
                <a:shade val="63000"/>
              </a:schemeClr>
            </a:gs>
            <a:gs pos="30000">
              <a:schemeClr val="accent2">
                <a:hueOff val="2382924"/>
                <a:satOff val="4875"/>
                <a:lumOff val="1863"/>
                <a:alphaOff val="0"/>
                <a:shade val="90000"/>
                <a:satMod val="110000"/>
              </a:schemeClr>
            </a:gs>
            <a:gs pos="45000">
              <a:schemeClr val="accent2">
                <a:hueOff val="2382924"/>
                <a:satOff val="4875"/>
                <a:lumOff val="1863"/>
                <a:alphaOff val="0"/>
                <a:shade val="100000"/>
                <a:satMod val="118000"/>
              </a:schemeClr>
            </a:gs>
            <a:gs pos="55000">
              <a:schemeClr val="accent2">
                <a:hueOff val="2382924"/>
                <a:satOff val="4875"/>
                <a:lumOff val="1863"/>
                <a:alphaOff val="0"/>
                <a:shade val="100000"/>
                <a:satMod val="118000"/>
              </a:schemeClr>
            </a:gs>
            <a:gs pos="73000">
              <a:schemeClr val="accent2">
                <a:hueOff val="2382924"/>
                <a:satOff val="4875"/>
                <a:lumOff val="1863"/>
                <a:alphaOff val="0"/>
                <a:shade val="90000"/>
                <a:satMod val="110000"/>
              </a:schemeClr>
            </a:gs>
            <a:gs pos="100000">
              <a:schemeClr val="accent2">
                <a:hueOff val="2382924"/>
                <a:satOff val="4875"/>
                <a:lumOff val="1863"/>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2">
              <a:hueOff val="2382924"/>
              <a:satOff val="4875"/>
              <a:lumOff val="1863"/>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kk-KZ" sz="1500" kern="1200" smtClean="0">
              <a:solidFill>
                <a:schemeClr val="tx1"/>
              </a:solidFill>
              <a:latin typeface="Times New Roman" pitchFamily="18" charset="0"/>
              <a:cs typeface="Times New Roman" pitchFamily="18" charset="0"/>
            </a:rPr>
            <a:t>босалқылардың қозғалысы бойынша барлық операцияларды толық және уақытында құжаттау</a:t>
          </a:r>
          <a:endParaRPr lang="ru-RU" sz="1500" kern="1200" dirty="0">
            <a:solidFill>
              <a:schemeClr val="tx1"/>
            </a:solidFill>
            <a:latin typeface="Times New Roman" pitchFamily="18" charset="0"/>
            <a:cs typeface="Times New Roman" pitchFamily="18" charset="0"/>
          </a:endParaRPr>
        </a:p>
      </dsp:txBody>
      <dsp:txXfrm>
        <a:off x="453971" y="931848"/>
        <a:ext cx="4770564" cy="750965"/>
      </dsp:txXfrm>
    </dsp:sp>
    <dsp:sp modelId="{ABF1C7CB-6826-4950-A139-33914DBA82B7}">
      <dsp:nvSpPr>
        <dsp:cNvPr id="0" name=""/>
        <dsp:cNvSpPr/>
      </dsp:nvSpPr>
      <dsp:spPr>
        <a:xfrm>
          <a:off x="861215" y="1816968"/>
          <a:ext cx="5766400" cy="797693"/>
        </a:xfrm>
        <a:prstGeom prst="roundRect">
          <a:avLst>
            <a:gd name="adj" fmla="val 10000"/>
          </a:avLst>
        </a:prstGeom>
        <a:gradFill rotWithShape="0">
          <a:gsLst>
            <a:gs pos="0">
              <a:schemeClr val="accent2">
                <a:hueOff val="4765848"/>
                <a:satOff val="9751"/>
                <a:lumOff val="3725"/>
                <a:alphaOff val="0"/>
                <a:shade val="63000"/>
              </a:schemeClr>
            </a:gs>
            <a:gs pos="30000">
              <a:schemeClr val="accent2">
                <a:hueOff val="4765848"/>
                <a:satOff val="9751"/>
                <a:lumOff val="3725"/>
                <a:alphaOff val="0"/>
                <a:shade val="90000"/>
                <a:satMod val="110000"/>
              </a:schemeClr>
            </a:gs>
            <a:gs pos="45000">
              <a:schemeClr val="accent2">
                <a:hueOff val="4765848"/>
                <a:satOff val="9751"/>
                <a:lumOff val="3725"/>
                <a:alphaOff val="0"/>
                <a:shade val="100000"/>
                <a:satMod val="118000"/>
              </a:schemeClr>
            </a:gs>
            <a:gs pos="55000">
              <a:schemeClr val="accent2">
                <a:hueOff val="4765848"/>
                <a:satOff val="9751"/>
                <a:lumOff val="3725"/>
                <a:alphaOff val="0"/>
                <a:shade val="100000"/>
                <a:satMod val="118000"/>
              </a:schemeClr>
            </a:gs>
            <a:gs pos="73000">
              <a:schemeClr val="accent2">
                <a:hueOff val="4765848"/>
                <a:satOff val="9751"/>
                <a:lumOff val="3725"/>
                <a:alphaOff val="0"/>
                <a:shade val="90000"/>
                <a:satMod val="110000"/>
              </a:schemeClr>
            </a:gs>
            <a:gs pos="100000">
              <a:schemeClr val="accent2">
                <a:hueOff val="4765848"/>
                <a:satOff val="9751"/>
                <a:lumOff val="3725"/>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2">
              <a:hueOff val="4765848"/>
              <a:satOff val="9751"/>
              <a:lumOff val="3725"/>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kk-KZ" sz="1500" kern="1200" dirty="0" smtClean="0">
              <a:solidFill>
                <a:schemeClr val="tx1"/>
              </a:solidFill>
              <a:latin typeface="Times New Roman" pitchFamily="18" charset="0"/>
              <a:cs typeface="Times New Roman" pitchFamily="18" charset="0"/>
            </a:rPr>
            <a:t>көліктік-дайындау шығындары (КДШ) мен дайындалған құндылықтардың әзіндік құнын уақытында және толық анықтау</a:t>
          </a:r>
          <a:endParaRPr lang="ru-RU" sz="1500" kern="1200" dirty="0">
            <a:solidFill>
              <a:schemeClr val="tx1"/>
            </a:solidFill>
            <a:latin typeface="Times New Roman" pitchFamily="18" charset="0"/>
            <a:cs typeface="Times New Roman" pitchFamily="18" charset="0"/>
          </a:endParaRPr>
        </a:p>
      </dsp:txBody>
      <dsp:txXfrm>
        <a:off x="884579" y="1840332"/>
        <a:ext cx="4770564" cy="750965"/>
      </dsp:txXfrm>
    </dsp:sp>
    <dsp:sp modelId="{75398479-9891-4A66-9F74-ED5323C55FE7}">
      <dsp:nvSpPr>
        <dsp:cNvPr id="0" name=""/>
        <dsp:cNvSpPr/>
      </dsp:nvSpPr>
      <dsp:spPr>
        <a:xfrm>
          <a:off x="1291823" y="2725452"/>
          <a:ext cx="5766400" cy="797693"/>
        </a:xfrm>
        <a:prstGeom prst="roundRect">
          <a:avLst>
            <a:gd name="adj" fmla="val 10000"/>
          </a:avLst>
        </a:prstGeom>
        <a:gradFill rotWithShape="0">
          <a:gsLst>
            <a:gs pos="0">
              <a:schemeClr val="accent2">
                <a:hueOff val="7148772"/>
                <a:satOff val="14626"/>
                <a:lumOff val="5588"/>
                <a:alphaOff val="0"/>
                <a:shade val="63000"/>
              </a:schemeClr>
            </a:gs>
            <a:gs pos="30000">
              <a:schemeClr val="accent2">
                <a:hueOff val="7148772"/>
                <a:satOff val="14626"/>
                <a:lumOff val="5588"/>
                <a:alphaOff val="0"/>
                <a:shade val="90000"/>
                <a:satMod val="110000"/>
              </a:schemeClr>
            </a:gs>
            <a:gs pos="45000">
              <a:schemeClr val="accent2">
                <a:hueOff val="7148772"/>
                <a:satOff val="14626"/>
                <a:lumOff val="5588"/>
                <a:alphaOff val="0"/>
                <a:shade val="100000"/>
                <a:satMod val="118000"/>
              </a:schemeClr>
            </a:gs>
            <a:gs pos="55000">
              <a:schemeClr val="accent2">
                <a:hueOff val="7148772"/>
                <a:satOff val="14626"/>
                <a:lumOff val="5588"/>
                <a:alphaOff val="0"/>
                <a:shade val="100000"/>
                <a:satMod val="118000"/>
              </a:schemeClr>
            </a:gs>
            <a:gs pos="73000">
              <a:schemeClr val="accent2">
                <a:hueOff val="7148772"/>
                <a:satOff val="14626"/>
                <a:lumOff val="5588"/>
                <a:alphaOff val="0"/>
                <a:shade val="90000"/>
                <a:satMod val="110000"/>
              </a:schemeClr>
            </a:gs>
            <a:gs pos="100000">
              <a:schemeClr val="accent2">
                <a:hueOff val="7148772"/>
                <a:satOff val="14626"/>
                <a:lumOff val="5588"/>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2">
              <a:hueOff val="7148772"/>
              <a:satOff val="14626"/>
              <a:lumOff val="5588"/>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kk-KZ" sz="1500" kern="1200" dirty="0" smtClean="0">
              <a:solidFill>
                <a:schemeClr val="tx1"/>
              </a:solidFill>
              <a:latin typeface="Times New Roman" pitchFamily="18" charset="0"/>
              <a:cs typeface="Times New Roman" pitchFamily="18" charset="0"/>
            </a:rPr>
            <a:t>КДШ-ны өндірістің шығындарына жазудың біркелкі және дұрыс болуын бақылау</a:t>
          </a:r>
          <a:endParaRPr lang="ru-RU" sz="1500" kern="1200" dirty="0">
            <a:solidFill>
              <a:schemeClr val="tx1"/>
            </a:solidFill>
            <a:latin typeface="Times New Roman" pitchFamily="18" charset="0"/>
            <a:cs typeface="Times New Roman" pitchFamily="18" charset="0"/>
          </a:endParaRPr>
        </a:p>
      </dsp:txBody>
      <dsp:txXfrm>
        <a:off x="1315187" y="2748816"/>
        <a:ext cx="4770564" cy="750965"/>
      </dsp:txXfrm>
    </dsp:sp>
    <dsp:sp modelId="{CE0872E9-9E58-483C-957F-D3A9B4DEB240}">
      <dsp:nvSpPr>
        <dsp:cNvPr id="0" name=""/>
        <dsp:cNvSpPr/>
      </dsp:nvSpPr>
      <dsp:spPr>
        <a:xfrm>
          <a:off x="1722431" y="3633936"/>
          <a:ext cx="5766400" cy="797693"/>
        </a:xfrm>
        <a:prstGeom prst="roundRect">
          <a:avLst>
            <a:gd name="adj" fmla="val 10000"/>
          </a:avLst>
        </a:prstGeom>
        <a:gradFill rotWithShape="0">
          <a:gsLst>
            <a:gs pos="0">
              <a:schemeClr val="accent2">
                <a:hueOff val="9531695"/>
                <a:satOff val="19501"/>
                <a:lumOff val="7451"/>
                <a:alphaOff val="0"/>
                <a:shade val="63000"/>
              </a:schemeClr>
            </a:gs>
            <a:gs pos="30000">
              <a:schemeClr val="accent2">
                <a:hueOff val="9531695"/>
                <a:satOff val="19501"/>
                <a:lumOff val="7451"/>
                <a:alphaOff val="0"/>
                <a:shade val="90000"/>
                <a:satMod val="110000"/>
              </a:schemeClr>
            </a:gs>
            <a:gs pos="45000">
              <a:schemeClr val="accent2">
                <a:hueOff val="9531695"/>
                <a:satOff val="19501"/>
                <a:lumOff val="7451"/>
                <a:alphaOff val="0"/>
                <a:shade val="100000"/>
                <a:satMod val="118000"/>
              </a:schemeClr>
            </a:gs>
            <a:gs pos="55000">
              <a:schemeClr val="accent2">
                <a:hueOff val="9531695"/>
                <a:satOff val="19501"/>
                <a:lumOff val="7451"/>
                <a:alphaOff val="0"/>
                <a:shade val="100000"/>
                <a:satMod val="118000"/>
              </a:schemeClr>
            </a:gs>
            <a:gs pos="73000">
              <a:schemeClr val="accent2">
                <a:hueOff val="9531695"/>
                <a:satOff val="19501"/>
                <a:lumOff val="7451"/>
                <a:alphaOff val="0"/>
                <a:shade val="90000"/>
                <a:satMod val="110000"/>
              </a:schemeClr>
            </a:gs>
            <a:gs pos="100000">
              <a:schemeClr val="accent2">
                <a:hueOff val="9531695"/>
                <a:satOff val="19501"/>
                <a:lumOff val="7451"/>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2">
              <a:hueOff val="9531695"/>
              <a:satOff val="19501"/>
              <a:lumOff val="7451"/>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kk-KZ" sz="1500" kern="1200" dirty="0" smtClean="0">
              <a:solidFill>
                <a:schemeClr val="tx1"/>
              </a:solidFill>
              <a:latin typeface="Times New Roman" pitchFamily="18" charset="0"/>
              <a:cs typeface="Times New Roman" pitchFamily="18" charset="0"/>
            </a:rPr>
            <a:t>ішкі ресурстарды жұмылдыру мақсатында субъектіге қажет емес материалдық босалқы қорларды тауып сату</a:t>
          </a:r>
          <a:endParaRPr lang="ru-RU" sz="1500" kern="1200" dirty="0">
            <a:solidFill>
              <a:schemeClr val="tx1"/>
            </a:solidFill>
            <a:latin typeface="Times New Roman" pitchFamily="18" charset="0"/>
            <a:cs typeface="Times New Roman" pitchFamily="18" charset="0"/>
          </a:endParaRPr>
        </a:p>
      </dsp:txBody>
      <dsp:txXfrm>
        <a:off x="1745795" y="3657300"/>
        <a:ext cx="4770564" cy="750965"/>
      </dsp:txXfrm>
    </dsp:sp>
    <dsp:sp modelId="{129C52B9-16CA-4BFA-B2FE-3CDC1FCAE923}">
      <dsp:nvSpPr>
        <dsp:cNvPr id="0" name=""/>
        <dsp:cNvSpPr/>
      </dsp:nvSpPr>
      <dsp:spPr>
        <a:xfrm>
          <a:off x="5247899" y="582759"/>
          <a:ext cx="518500" cy="518500"/>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just" defTabSz="1022350">
            <a:lnSpc>
              <a:spcPct val="90000"/>
            </a:lnSpc>
            <a:spcBef>
              <a:spcPct val="0"/>
            </a:spcBef>
            <a:spcAft>
              <a:spcPct val="35000"/>
            </a:spcAft>
          </a:pPr>
          <a:endParaRPr lang="ru-RU" sz="2300" kern="1200">
            <a:solidFill>
              <a:srgbClr val="002060"/>
            </a:solidFill>
          </a:endParaRPr>
        </a:p>
      </dsp:txBody>
      <dsp:txXfrm>
        <a:off x="5364562" y="582759"/>
        <a:ext cx="285175" cy="390171"/>
      </dsp:txXfrm>
    </dsp:sp>
    <dsp:sp modelId="{9A6BE578-87F3-4668-B86E-B8A6E11A7541}">
      <dsp:nvSpPr>
        <dsp:cNvPr id="0" name=""/>
        <dsp:cNvSpPr/>
      </dsp:nvSpPr>
      <dsp:spPr>
        <a:xfrm>
          <a:off x="5678507" y="1491243"/>
          <a:ext cx="518500" cy="518500"/>
        </a:xfrm>
        <a:prstGeom prst="downArrow">
          <a:avLst>
            <a:gd name="adj1" fmla="val 55000"/>
            <a:gd name="adj2" fmla="val 45000"/>
          </a:avLst>
        </a:prstGeom>
        <a:solidFill>
          <a:schemeClr val="accent2">
            <a:tint val="40000"/>
            <a:alpha val="90000"/>
            <a:hueOff val="3156207"/>
            <a:satOff val="7429"/>
            <a:lumOff val="716"/>
            <a:alphaOff val="0"/>
          </a:schemeClr>
        </a:solidFill>
        <a:ln w="9525" cap="flat" cmpd="sng" algn="ctr">
          <a:solidFill>
            <a:schemeClr val="accent2">
              <a:tint val="40000"/>
              <a:alpha val="90000"/>
              <a:hueOff val="3156207"/>
              <a:satOff val="7429"/>
              <a:lumOff val="71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just" defTabSz="1022350">
            <a:lnSpc>
              <a:spcPct val="90000"/>
            </a:lnSpc>
            <a:spcBef>
              <a:spcPct val="0"/>
            </a:spcBef>
            <a:spcAft>
              <a:spcPct val="35000"/>
            </a:spcAft>
          </a:pPr>
          <a:endParaRPr lang="ru-RU" sz="2300" kern="1200">
            <a:solidFill>
              <a:srgbClr val="002060"/>
            </a:solidFill>
          </a:endParaRPr>
        </a:p>
      </dsp:txBody>
      <dsp:txXfrm>
        <a:off x="5795170" y="1491243"/>
        <a:ext cx="285175" cy="390171"/>
      </dsp:txXfrm>
    </dsp:sp>
    <dsp:sp modelId="{EB07A98C-8791-496B-8614-A4693504184F}">
      <dsp:nvSpPr>
        <dsp:cNvPr id="0" name=""/>
        <dsp:cNvSpPr/>
      </dsp:nvSpPr>
      <dsp:spPr>
        <a:xfrm>
          <a:off x="6109115" y="2386432"/>
          <a:ext cx="518500" cy="518500"/>
        </a:xfrm>
        <a:prstGeom prst="downArrow">
          <a:avLst>
            <a:gd name="adj1" fmla="val 55000"/>
            <a:gd name="adj2" fmla="val 45000"/>
          </a:avLst>
        </a:prstGeom>
        <a:solidFill>
          <a:schemeClr val="accent2">
            <a:tint val="40000"/>
            <a:alpha val="90000"/>
            <a:hueOff val="6312414"/>
            <a:satOff val="14857"/>
            <a:lumOff val="1433"/>
            <a:alphaOff val="0"/>
          </a:schemeClr>
        </a:solidFill>
        <a:ln w="9525" cap="flat" cmpd="sng" algn="ctr">
          <a:solidFill>
            <a:schemeClr val="accent2">
              <a:tint val="40000"/>
              <a:alpha val="90000"/>
              <a:hueOff val="6312414"/>
              <a:satOff val="14857"/>
              <a:lumOff val="143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just" defTabSz="1022350">
            <a:lnSpc>
              <a:spcPct val="90000"/>
            </a:lnSpc>
            <a:spcBef>
              <a:spcPct val="0"/>
            </a:spcBef>
            <a:spcAft>
              <a:spcPct val="35000"/>
            </a:spcAft>
          </a:pPr>
          <a:endParaRPr lang="ru-RU" sz="2300" kern="1200">
            <a:solidFill>
              <a:srgbClr val="002060"/>
            </a:solidFill>
          </a:endParaRPr>
        </a:p>
      </dsp:txBody>
      <dsp:txXfrm>
        <a:off x="6225778" y="2386432"/>
        <a:ext cx="285175" cy="390171"/>
      </dsp:txXfrm>
    </dsp:sp>
    <dsp:sp modelId="{E71369FA-B31D-4EC5-9C2C-E6FD267D806E}">
      <dsp:nvSpPr>
        <dsp:cNvPr id="0" name=""/>
        <dsp:cNvSpPr/>
      </dsp:nvSpPr>
      <dsp:spPr>
        <a:xfrm>
          <a:off x="6539723" y="3303780"/>
          <a:ext cx="518500" cy="518500"/>
        </a:xfrm>
        <a:prstGeom prst="downArrow">
          <a:avLst>
            <a:gd name="adj1" fmla="val 55000"/>
            <a:gd name="adj2" fmla="val 45000"/>
          </a:avLst>
        </a:prstGeom>
        <a:solidFill>
          <a:schemeClr val="accent2">
            <a:tint val="40000"/>
            <a:alpha val="90000"/>
            <a:hueOff val="9468620"/>
            <a:satOff val="22286"/>
            <a:lumOff val="2149"/>
            <a:alphaOff val="0"/>
          </a:schemeClr>
        </a:solidFill>
        <a:ln w="9525" cap="flat" cmpd="sng" algn="ctr">
          <a:solidFill>
            <a:schemeClr val="accent2">
              <a:tint val="40000"/>
              <a:alpha val="90000"/>
              <a:hueOff val="9468620"/>
              <a:satOff val="22286"/>
              <a:lumOff val="214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just" defTabSz="1022350">
            <a:lnSpc>
              <a:spcPct val="90000"/>
            </a:lnSpc>
            <a:spcBef>
              <a:spcPct val="0"/>
            </a:spcBef>
            <a:spcAft>
              <a:spcPct val="35000"/>
            </a:spcAft>
          </a:pPr>
          <a:endParaRPr lang="ru-RU" sz="2300" kern="1200">
            <a:solidFill>
              <a:srgbClr val="002060"/>
            </a:solidFill>
          </a:endParaRPr>
        </a:p>
      </dsp:txBody>
      <dsp:txXfrm>
        <a:off x="6656386" y="3303780"/>
        <a:ext cx="285175" cy="3901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D9B89-4BE9-4BF4-957E-B11CC906D71C}">
      <dsp:nvSpPr>
        <dsp:cNvPr id="0" name=""/>
        <dsp:cNvSpPr/>
      </dsp:nvSpPr>
      <dsp:spPr>
        <a:xfrm>
          <a:off x="2571" y="257361"/>
          <a:ext cx="2507456" cy="579402"/>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kk-KZ" sz="1600" kern="1200" dirty="0" smtClean="0"/>
            <a:t>Сәйкестіктің арнайы тәсілі </a:t>
          </a:r>
          <a:endParaRPr lang="ru-RU" sz="1600" kern="1200" dirty="0"/>
        </a:p>
      </dsp:txBody>
      <dsp:txXfrm>
        <a:off x="2571" y="257361"/>
        <a:ext cx="2507456" cy="579402"/>
      </dsp:txXfrm>
    </dsp:sp>
    <dsp:sp modelId="{228C8BEF-9E28-4CCF-AA70-C9315789C5F3}">
      <dsp:nvSpPr>
        <dsp:cNvPr id="0" name=""/>
        <dsp:cNvSpPr/>
      </dsp:nvSpPr>
      <dsp:spPr>
        <a:xfrm>
          <a:off x="2571" y="836763"/>
          <a:ext cx="2507456" cy="384300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kk-KZ" sz="1600" kern="1200" dirty="0" smtClean="0"/>
            <a:t>Ол көбінесе арнайы тапсырыстар мен жобалар үшін ауысымды және жасамды болып келмейді. Бұл тәсіл партия арқылы қорлар есебін құрастыру мүмкін болғанда қолданылады. </a:t>
          </a:r>
          <a:endParaRPr lang="ru-RU" sz="1600" kern="1200" dirty="0"/>
        </a:p>
      </dsp:txBody>
      <dsp:txXfrm>
        <a:off x="2571" y="836763"/>
        <a:ext cx="2507456" cy="3843000"/>
      </dsp:txXfrm>
    </dsp:sp>
    <dsp:sp modelId="{F2A86D73-FE9E-417F-8B82-ED3A7069730B}">
      <dsp:nvSpPr>
        <dsp:cNvPr id="0" name=""/>
        <dsp:cNvSpPr/>
      </dsp:nvSpPr>
      <dsp:spPr>
        <a:xfrm>
          <a:off x="2861071" y="257361"/>
          <a:ext cx="2507456" cy="57940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kk-KZ" sz="1600" kern="1200" dirty="0" smtClean="0"/>
            <a:t>Орташа есептелген құн тәсіл. </a:t>
          </a:r>
          <a:endParaRPr lang="ru-RU" sz="1600" kern="1200" dirty="0"/>
        </a:p>
      </dsp:txBody>
      <dsp:txXfrm>
        <a:off x="2861071" y="257361"/>
        <a:ext cx="2507456" cy="579402"/>
      </dsp:txXfrm>
    </dsp:sp>
    <dsp:sp modelId="{C1882EB3-B7D8-41D5-BE14-EC8E2A64EEB9}">
      <dsp:nvSpPr>
        <dsp:cNvPr id="0" name=""/>
        <dsp:cNvSpPr/>
      </dsp:nvSpPr>
      <dsp:spPr>
        <a:xfrm>
          <a:off x="2861071" y="836763"/>
          <a:ext cx="2507456" cy="3843000"/>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kk-KZ" sz="1600" kern="1200" dirty="0" smtClean="0"/>
            <a:t>Осы тәсіл барысында материалдық қорлар құны - ай басындағы бар қордың орташа құны және осы айда түскен ТМҚ құны.</a:t>
          </a:r>
          <a:endParaRPr lang="ru-RU" sz="1600" kern="1200" dirty="0"/>
        </a:p>
      </dsp:txBody>
      <dsp:txXfrm>
        <a:off x="2861071" y="836763"/>
        <a:ext cx="2507456" cy="3843000"/>
      </dsp:txXfrm>
    </dsp:sp>
    <dsp:sp modelId="{585242A8-166E-45C8-8096-E8A513C16A17}">
      <dsp:nvSpPr>
        <dsp:cNvPr id="0" name=""/>
        <dsp:cNvSpPr/>
      </dsp:nvSpPr>
      <dsp:spPr>
        <a:xfrm>
          <a:off x="5719571" y="257361"/>
          <a:ext cx="2507456" cy="579402"/>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kk-KZ" sz="1600" kern="1200" dirty="0" smtClean="0"/>
            <a:t>FIFO тәсілі </a:t>
          </a:r>
          <a:endParaRPr lang="ru-RU" sz="1600" kern="1200" dirty="0"/>
        </a:p>
      </dsp:txBody>
      <dsp:txXfrm>
        <a:off x="5719571" y="257361"/>
        <a:ext cx="2507456" cy="579402"/>
      </dsp:txXfrm>
    </dsp:sp>
    <dsp:sp modelId="{C07D1B0F-D4B0-4255-BF90-F2868A7F458C}">
      <dsp:nvSpPr>
        <dsp:cNvPr id="0" name=""/>
        <dsp:cNvSpPr/>
      </dsp:nvSpPr>
      <dsp:spPr>
        <a:xfrm>
          <a:off x="5719571" y="836763"/>
          <a:ext cx="2507456" cy="384300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kk-KZ" sz="1600" kern="1200" dirty="0" smtClean="0"/>
            <a:t>бірінші түскен тауар бағасы бойынша қорларды бағалау тәсілі. Бұл тәсіл болжаумен негізделген, алдымен қорлардың фактілік өз құны шығындалған материалдарға енгізілуі тиіс. Ай аяғында қордың өз құны ақырғы жеткізілген тауарға сәйкес келеді, ал олардың сатылғандары бұрын жеткізілгендерге жатады.</a:t>
          </a:r>
          <a:endParaRPr lang="ru-RU" sz="1600" kern="1200" dirty="0"/>
        </a:p>
      </dsp:txBody>
      <dsp:txXfrm>
        <a:off x="5719571" y="836763"/>
        <a:ext cx="2507456" cy="38430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400800" y="6355080"/>
            <a:ext cx="2286000" cy="365760"/>
          </a:xfrm>
        </p:spPr>
        <p:txBody>
          <a:bodyPr/>
          <a:lstStyle>
            <a:lvl1pPr>
              <a:defRPr sz="1400"/>
            </a:lvl1pPr>
          </a:lstStyle>
          <a:p>
            <a:fld id="{5B106E36-FD25-4E2D-B0AA-010F637433A0}" type="datetimeFigureOut">
              <a:rPr lang="ru-RU" smtClean="0"/>
              <a:pPr/>
              <a:t>14.03.2020</a:t>
            </a:fld>
            <a:endParaRPr lang="ru-RU"/>
          </a:p>
        </p:txBody>
      </p:sp>
      <p:sp>
        <p:nvSpPr>
          <p:cNvPr id="17" name="Нижний колонтитул 16"/>
          <p:cNvSpPr>
            <a:spLocks noGrp="1"/>
          </p:cNvSpPr>
          <p:nvPr>
            <p:ph type="ftr" sz="quarter" idx="11"/>
          </p:nvPr>
        </p:nvSpPr>
        <p:spPr>
          <a:xfrm>
            <a:off x="2898648" y="6355080"/>
            <a:ext cx="3474720" cy="365760"/>
          </a:xfrm>
        </p:spPr>
        <p:txBody>
          <a:bodyPr/>
          <a:lstStyle/>
          <a:p>
            <a:endParaRPr lang="ru-RU"/>
          </a:p>
        </p:txBody>
      </p:sp>
      <p:sp>
        <p:nvSpPr>
          <p:cNvPr id="29" name="Номер слайда 28"/>
          <p:cNvSpPr>
            <a:spLocks noGrp="1"/>
          </p:cNvSpPr>
          <p:nvPr>
            <p:ph type="sldNum" sz="quarter" idx="12"/>
          </p:nvPr>
        </p:nvSpPr>
        <p:spPr>
          <a:xfrm>
            <a:off x="1216152" y="6355080"/>
            <a:ext cx="1219200" cy="365760"/>
          </a:xfrm>
        </p:spPr>
        <p:txBody>
          <a:bodyPr/>
          <a:lstStyle/>
          <a:p>
            <a:fld id="{725C68B6-61C2-468F-89AB-4B9F7531AA68}" type="slidenum">
              <a:rPr lang="ru-RU" smtClean="0"/>
              <a:pPr/>
              <a:t>‹#›</a:t>
            </a:fld>
            <a:endParaRPr lang="ru-RU"/>
          </a:p>
        </p:txBody>
      </p:sp>
      <p:sp>
        <p:nvSpPr>
          <p:cNvPr id="21" name="Прямоугольник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Прямоугольник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Прямоугольник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7" name="Прямая соединительная линия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Равнобедренный треугольник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457200" y="1219200"/>
            <a:ext cx="8229600"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400800" y="6355080"/>
            <a:ext cx="2286000" cy="365760"/>
          </a:xfrm>
        </p:spPr>
        <p:txBody>
          <a:bodyPr/>
          <a:lstStyle/>
          <a:p>
            <a:fld id="{5B106E36-FD25-4E2D-B0AA-010F637433A0}" type="datetimeFigureOut">
              <a:rPr lang="ru-RU" smtClean="0"/>
              <a:pPr/>
              <a:t>14.03.2020</a:t>
            </a:fld>
            <a:endParaRPr lang="ru-RU"/>
          </a:p>
        </p:txBody>
      </p:sp>
      <p:sp>
        <p:nvSpPr>
          <p:cNvPr id="5" name="Нижний колонтитул 4"/>
          <p:cNvSpPr>
            <a:spLocks noGrp="1"/>
          </p:cNvSpPr>
          <p:nvPr>
            <p:ph type="ftr" sz="quarter" idx="11"/>
          </p:nvPr>
        </p:nvSpPr>
        <p:spPr>
          <a:xfrm>
            <a:off x="2898648" y="6355080"/>
            <a:ext cx="3474720" cy="365760"/>
          </a:xfrm>
        </p:spPr>
        <p:txBody>
          <a:bodyPr/>
          <a:lstStyle/>
          <a:p>
            <a:endParaRPr lang="ru-RU"/>
          </a:p>
        </p:txBody>
      </p:sp>
      <p:sp>
        <p:nvSpPr>
          <p:cNvPr id="6" name="Номер слайда 5"/>
          <p:cNvSpPr>
            <a:spLocks noGrp="1"/>
          </p:cNvSpPr>
          <p:nvPr>
            <p:ph type="sldNum" sz="quarter" idx="12"/>
          </p:nvPr>
        </p:nvSpPr>
        <p:spPr>
          <a:xfrm>
            <a:off x="1069848" y="6355080"/>
            <a:ext cx="1520952" cy="365760"/>
          </a:xfrm>
        </p:spPr>
        <p:txBody>
          <a:bodyPr/>
          <a:lstStyle/>
          <a:p>
            <a:fld id="{725C68B6-61C2-468F-89AB-4B9F7531AA68}" type="slidenum">
              <a:rPr lang="ru-RU" smtClean="0"/>
              <a:pPr/>
              <a:t>‹#›</a:t>
            </a:fld>
            <a:endParaRPr lang="ru-RU"/>
          </a:p>
        </p:txBody>
      </p:sp>
      <p:sp>
        <p:nvSpPr>
          <p:cNvPr id="7" name="Прямоугольник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219200"/>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632198" y="1216152"/>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648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
        <p:nvSpPr>
          <p:cNvPr id="5" name="Прямая соединительная линия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ая соединительная линия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Содержимое 11"/>
          <p:cNvSpPr>
            <a:spLocks noGrp="1"/>
          </p:cNvSpPr>
          <p:nvPr>
            <p:ph sz="quarter" idx="1"/>
          </p:nvPr>
        </p:nvSpPr>
        <p:spPr>
          <a:xfrm>
            <a:off x="304800" y="304800"/>
            <a:ext cx="57150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152400"/>
            <a:ext cx="8229600" cy="990600"/>
          </a:xfrm>
          <a:prstGeom prst="rect">
            <a:avLst/>
          </a:prstGeom>
        </p:spPr>
        <p:txBody>
          <a:bodyPr vert="horz"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B106E36-FD25-4E2D-B0AA-010F637433A0}" type="datetimeFigureOut">
              <a:rPr lang="ru-RU" smtClean="0"/>
              <a:pPr/>
              <a:t>14.03.2020</a:t>
            </a:fld>
            <a:endParaRPr lang="ru-RU"/>
          </a:p>
        </p:txBody>
      </p:sp>
      <p:sp>
        <p:nvSpPr>
          <p:cNvPr id="3" name="Нижний колонтитул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25C68B6-61C2-468F-89AB-4B9F7531AA68}" type="slidenum">
              <a:rPr lang="ru-RU" smtClean="0"/>
              <a:pPr/>
              <a:t>‹#›</a:t>
            </a:fld>
            <a:endParaRPr lang="ru-RU"/>
          </a:p>
        </p:txBody>
      </p:sp>
      <p:sp>
        <p:nvSpPr>
          <p:cNvPr id="28" name="Прямая соединительная линия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Прямая соединительная линия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Равнобедренный треугольник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276872"/>
            <a:ext cx="8229600" cy="990600"/>
          </a:xfrm>
        </p:spPr>
        <p:txBody>
          <a:bodyPr>
            <a:normAutofit/>
          </a:bodyPr>
          <a:lstStyle/>
          <a:p>
            <a:pPr algn="ctr"/>
            <a:r>
              <a:rPr lang="kk-KZ" sz="2800" b="1" dirty="0" smtClean="0">
                <a:solidFill>
                  <a:srgbClr val="0070C0"/>
                </a:solidFill>
              </a:rPr>
              <a:t>8 дәріс тақырыбы: Қорлар есебі</a:t>
            </a:r>
            <a:endParaRPr lang="ru-RU" sz="2800" b="1" dirty="0">
              <a:solidFill>
                <a:srgbClr val="0070C0"/>
              </a:solidFill>
            </a:endParaRPr>
          </a:p>
        </p:txBody>
      </p:sp>
    </p:spTree>
    <p:extLst>
      <p:ext uri="{BB962C8B-B14F-4D97-AF65-F5344CB8AC3E}">
        <p14:creationId xmlns:p14="http://schemas.microsoft.com/office/powerpoint/2010/main" val="1209838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76672"/>
            <a:ext cx="7787208" cy="936104"/>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kk-KZ" sz="2400" dirty="0" smtClean="0">
                <a:solidFill>
                  <a:srgbClr val="7030A0"/>
                </a:solidFill>
              </a:rPr>
              <a:t>Қорларды бағалау тәсілдерін қолдану мысалы</a:t>
            </a:r>
            <a:r>
              <a:rPr lang="ru-RU" sz="2400" dirty="0">
                <a:solidFill>
                  <a:srgbClr val="7030A0"/>
                </a:solidFill>
              </a:rPr>
              <a:t/>
            </a:r>
            <a:br>
              <a:rPr lang="ru-RU" sz="2400" dirty="0">
                <a:solidFill>
                  <a:srgbClr val="7030A0"/>
                </a:solidFill>
              </a:rPr>
            </a:br>
            <a:r>
              <a:rPr lang="ru-RU" sz="2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ru-RU" sz="2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ru-RU" sz="24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2465" name="Rectangle 1"/>
          <p:cNvSpPr>
            <a:spLocks noChangeArrowheads="1"/>
          </p:cNvSpPr>
          <p:nvPr/>
        </p:nvSpPr>
        <p:spPr bwMode="auto">
          <a:xfrm>
            <a:off x="0" y="836712"/>
            <a:ext cx="489654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indent="450850" algn="ctr" fontAlgn="base">
              <a:spcBef>
                <a:spcPct val="0"/>
              </a:spcBef>
              <a:spcAft>
                <a:spcPct val="0"/>
              </a:spcAft>
            </a:pPr>
            <a:r>
              <a:rPr kumimoji="0" lang="kk-KZ" sz="1400" b="1" i="0" u="none" strike="noStrike" spc="50" normalizeH="0" baseline="0" dirty="0" smtClean="0">
                <a:ln w="11430"/>
                <a:solidFill>
                  <a:srgbClr val="0070C0"/>
                </a:solidFill>
                <a:ea typeface="Times New Roman" pitchFamily="18" charset="0"/>
                <a:cs typeface="Arial" pitchFamily="34" charset="0"/>
              </a:rPr>
              <a:t>Кәсіпорынға   </a:t>
            </a:r>
            <a:r>
              <a:rPr kumimoji="0" lang="kk-KZ" sz="1400" b="1" i="0" u="none" strike="noStrike" spc="50" normalizeH="0" baseline="0" dirty="0" smtClean="0">
                <a:ln w="11430"/>
                <a:solidFill>
                  <a:srgbClr val="0070C0"/>
                </a:solidFill>
                <a:latin typeface="Arial" pitchFamily="34" charset="0"/>
                <a:ea typeface="Times New Roman" pitchFamily="18" charset="0"/>
                <a:cs typeface="Arial" pitchFamily="34" charset="0"/>
              </a:rPr>
              <a:t>материалдар </a:t>
            </a:r>
            <a:r>
              <a:rPr kumimoji="0" lang="kk-KZ" sz="1400" b="1" i="0" u="none" strike="noStrike" spc="50" normalizeH="0" baseline="0" dirty="0" smtClean="0">
                <a:ln w="11430"/>
                <a:solidFill>
                  <a:srgbClr val="0070C0"/>
                </a:solidFill>
                <a:latin typeface="Arial" pitchFamily="34" charset="0"/>
                <a:ea typeface="Times New Roman" pitchFamily="18" charset="0"/>
                <a:cs typeface="Arial" pitchFamily="34" charset="0"/>
              </a:rPr>
              <a:t>түсімі</a:t>
            </a:r>
            <a:endParaRPr kumimoji="0" lang="ru-RU" sz="1400" b="1" i="0" u="none" strike="noStrike" spc="50" normalizeH="0" baseline="0" dirty="0" smtClean="0">
              <a:ln w="11430"/>
              <a:solidFill>
                <a:srgbClr val="0070C0"/>
              </a:solidFill>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endParaRPr kumimoji="0" lang="ru-RU" sz="14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345150736"/>
              </p:ext>
            </p:extLst>
          </p:nvPr>
        </p:nvGraphicFramePr>
        <p:xfrm>
          <a:off x="251520" y="1412776"/>
          <a:ext cx="3888431" cy="2304258"/>
        </p:xfrm>
        <a:graphic>
          <a:graphicData uri="http://schemas.openxmlformats.org/drawingml/2006/table">
            <a:tbl>
              <a:tblPr>
                <a:tableStyleId>{ED083AE6-46FA-4A59-8FB0-9F97EB10719F}</a:tableStyleId>
              </a:tblPr>
              <a:tblGrid>
                <a:gridCol w="376021"/>
                <a:gridCol w="1081796"/>
                <a:gridCol w="577953"/>
                <a:gridCol w="941311"/>
                <a:gridCol w="911350"/>
              </a:tblGrid>
              <a:tr h="460850">
                <a:tc>
                  <a:txBody>
                    <a:bodyPr/>
                    <a:lstStyle/>
                    <a:p>
                      <a:pPr algn="ctr">
                        <a:lnSpc>
                          <a:spcPct val="115000"/>
                        </a:lnSpc>
                        <a:spcAft>
                          <a:spcPts val="0"/>
                        </a:spcAft>
                      </a:pPr>
                      <a:r>
                        <a:rPr lang="kk-KZ" sz="1100" dirty="0"/>
                        <a:t>Рет </a:t>
                      </a:r>
                      <a:r>
                        <a:rPr lang="ru-RU" sz="1100" dirty="0"/>
                        <a:t>№ </a:t>
                      </a:r>
                      <a:endParaRPr lang="ru-RU" sz="1100" dirty="0">
                        <a:latin typeface="Times New Roman"/>
                        <a:ea typeface="Times New Roman"/>
                        <a:cs typeface="Times New Roman"/>
                      </a:endParaRPr>
                    </a:p>
                  </a:txBody>
                  <a:tcPr marL="66388" marR="66388" marT="0" marB="0" anchor="ctr">
                    <a:solidFill>
                      <a:schemeClr val="accent4">
                        <a:lumMod val="60000"/>
                        <a:lumOff val="40000"/>
                      </a:schemeClr>
                    </a:solidFill>
                  </a:tcPr>
                </a:tc>
                <a:tc>
                  <a:txBody>
                    <a:bodyPr/>
                    <a:lstStyle/>
                    <a:p>
                      <a:pPr algn="ctr">
                        <a:lnSpc>
                          <a:spcPct val="115000"/>
                        </a:lnSpc>
                        <a:spcAft>
                          <a:spcPts val="0"/>
                        </a:spcAft>
                      </a:pPr>
                      <a:r>
                        <a:rPr lang="kk-KZ" sz="1100" dirty="0"/>
                        <a:t>Түскен күні</a:t>
                      </a:r>
                      <a:endParaRPr lang="ru-RU" sz="1100" dirty="0">
                        <a:latin typeface="Times New Roman"/>
                        <a:ea typeface="Times New Roman"/>
                        <a:cs typeface="Times New Roman"/>
                      </a:endParaRPr>
                    </a:p>
                  </a:txBody>
                  <a:tcPr marL="66388" marR="66388" marT="0" marB="0" anchor="ctr">
                    <a:solidFill>
                      <a:schemeClr val="accent4">
                        <a:lumMod val="60000"/>
                        <a:lumOff val="40000"/>
                      </a:schemeClr>
                    </a:solidFill>
                  </a:tcPr>
                </a:tc>
                <a:tc>
                  <a:txBody>
                    <a:bodyPr/>
                    <a:lstStyle/>
                    <a:p>
                      <a:pPr algn="ctr">
                        <a:lnSpc>
                          <a:spcPct val="115000"/>
                        </a:lnSpc>
                        <a:spcAft>
                          <a:spcPts val="0"/>
                        </a:spcAft>
                      </a:pPr>
                      <a:r>
                        <a:rPr lang="kk-KZ" sz="1100" dirty="0"/>
                        <a:t>Бағасы</a:t>
                      </a:r>
                      <a:r>
                        <a:rPr lang="ru-RU" sz="1100" dirty="0"/>
                        <a:t>, </a:t>
                      </a:r>
                      <a:r>
                        <a:rPr lang="ru-RU" sz="1100" dirty="0" err="1"/>
                        <a:t>тг</a:t>
                      </a:r>
                      <a:endParaRPr lang="ru-RU" sz="1100" dirty="0">
                        <a:latin typeface="Times New Roman"/>
                        <a:ea typeface="Times New Roman"/>
                        <a:cs typeface="Times New Roman"/>
                      </a:endParaRPr>
                    </a:p>
                  </a:txBody>
                  <a:tcPr marL="66388" marR="66388" marT="0" marB="0" anchor="ctr">
                    <a:solidFill>
                      <a:schemeClr val="accent4">
                        <a:lumMod val="60000"/>
                        <a:lumOff val="40000"/>
                      </a:schemeClr>
                    </a:solidFill>
                  </a:tcPr>
                </a:tc>
                <a:tc>
                  <a:txBody>
                    <a:bodyPr/>
                    <a:lstStyle/>
                    <a:p>
                      <a:pPr algn="ctr">
                        <a:lnSpc>
                          <a:spcPct val="115000"/>
                        </a:lnSpc>
                        <a:spcAft>
                          <a:spcPts val="0"/>
                        </a:spcAft>
                      </a:pPr>
                      <a:r>
                        <a:rPr lang="kk-KZ" sz="1100" dirty="0"/>
                        <a:t>Саны</a:t>
                      </a:r>
                      <a:r>
                        <a:rPr lang="ru-RU" sz="1100" dirty="0"/>
                        <a:t>, </a:t>
                      </a:r>
                      <a:r>
                        <a:rPr lang="ru-RU" sz="1100" dirty="0" smtClean="0"/>
                        <a:t>кг</a:t>
                      </a:r>
                      <a:endParaRPr lang="ru-RU" sz="1100" dirty="0">
                        <a:latin typeface="Times New Roman"/>
                        <a:ea typeface="Times New Roman"/>
                        <a:cs typeface="Times New Roman"/>
                      </a:endParaRPr>
                    </a:p>
                  </a:txBody>
                  <a:tcPr marL="66388" marR="66388" marT="0" marB="0" anchor="ctr">
                    <a:solidFill>
                      <a:schemeClr val="accent4">
                        <a:lumMod val="60000"/>
                        <a:lumOff val="40000"/>
                      </a:schemeClr>
                    </a:solidFill>
                  </a:tcPr>
                </a:tc>
                <a:tc>
                  <a:txBody>
                    <a:bodyPr/>
                    <a:lstStyle/>
                    <a:p>
                      <a:pPr algn="ctr">
                        <a:lnSpc>
                          <a:spcPct val="115000"/>
                        </a:lnSpc>
                        <a:spcAft>
                          <a:spcPts val="0"/>
                        </a:spcAft>
                      </a:pPr>
                      <a:r>
                        <a:rPr lang="kk-KZ" sz="1100" dirty="0"/>
                        <a:t>Сомасы</a:t>
                      </a:r>
                      <a:r>
                        <a:rPr lang="ru-RU" sz="1100" dirty="0"/>
                        <a:t>, </a:t>
                      </a:r>
                      <a:r>
                        <a:rPr lang="ru-RU" sz="1100" dirty="0" err="1"/>
                        <a:t>тг</a:t>
                      </a:r>
                      <a:endParaRPr lang="ru-RU" sz="1100" dirty="0">
                        <a:latin typeface="Times New Roman"/>
                        <a:ea typeface="Times New Roman"/>
                        <a:cs typeface="Times New Roman"/>
                      </a:endParaRPr>
                    </a:p>
                  </a:txBody>
                  <a:tcPr marL="66388" marR="66388" marT="0" marB="0" anchor="ctr">
                    <a:solidFill>
                      <a:schemeClr val="accent4">
                        <a:lumMod val="60000"/>
                        <a:lumOff val="40000"/>
                      </a:schemeClr>
                    </a:solidFill>
                  </a:tcPr>
                </a:tc>
              </a:tr>
              <a:tr h="230426">
                <a:tc>
                  <a:txBody>
                    <a:bodyPr/>
                    <a:lstStyle/>
                    <a:p>
                      <a:pPr algn="ctr">
                        <a:lnSpc>
                          <a:spcPct val="115000"/>
                        </a:lnSpc>
                        <a:spcAft>
                          <a:spcPts val="0"/>
                        </a:spcAft>
                      </a:pPr>
                      <a:r>
                        <a:rPr lang="ru-RU" sz="1100"/>
                        <a:t>1</a:t>
                      </a:r>
                      <a:endParaRPr lang="ru-RU" sz="1100">
                        <a:latin typeface="Times New Roman"/>
                        <a:ea typeface="Times New Roman"/>
                        <a:cs typeface="Times New Roman"/>
                      </a:endParaRPr>
                    </a:p>
                  </a:txBody>
                  <a:tcPr marL="66388" marR="66388" marT="0" marB="0"/>
                </a:tc>
                <a:tc>
                  <a:txBody>
                    <a:bodyPr/>
                    <a:lstStyle/>
                    <a:p>
                      <a:pPr algn="just">
                        <a:lnSpc>
                          <a:spcPct val="115000"/>
                        </a:lnSpc>
                        <a:spcAft>
                          <a:spcPts val="0"/>
                        </a:spcAft>
                      </a:pPr>
                      <a:r>
                        <a:rPr lang="ru-RU" sz="1100" dirty="0" smtClean="0"/>
                        <a:t>01.01.2019</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a:t>14 </a:t>
                      </a:r>
                      <a:r>
                        <a:rPr lang="ru-RU" sz="1100" dirty="0" smtClean="0"/>
                        <a:t>31,8</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smtClean="0"/>
                        <a:t>650</a:t>
                      </a:r>
                      <a:endParaRPr lang="ru-RU" sz="1100" dirty="0">
                        <a:latin typeface="Times New Roman"/>
                        <a:ea typeface="Times New Roman"/>
                        <a:cs typeface="Times New Roman"/>
                      </a:endParaRPr>
                    </a:p>
                  </a:txBody>
                  <a:tcPr marL="66388" marR="66388" marT="0" marB="0" anchor="ctr"/>
                </a:tc>
                <a:tc>
                  <a:txBody>
                    <a:bodyPr/>
                    <a:lstStyle/>
                    <a:p>
                      <a:pPr algn="ctr">
                        <a:lnSpc>
                          <a:spcPct val="115000"/>
                        </a:lnSpc>
                        <a:spcAft>
                          <a:spcPts val="0"/>
                        </a:spcAft>
                      </a:pPr>
                      <a:r>
                        <a:rPr lang="ru-RU" sz="1100" dirty="0"/>
                        <a:t>930 670</a:t>
                      </a:r>
                      <a:endParaRPr lang="ru-RU" sz="1100" dirty="0">
                        <a:latin typeface="Times New Roman"/>
                        <a:ea typeface="Times New Roman"/>
                        <a:cs typeface="Times New Roman"/>
                      </a:endParaRPr>
                    </a:p>
                  </a:txBody>
                  <a:tcPr marL="66388" marR="66388" marT="0" marB="0"/>
                </a:tc>
              </a:tr>
              <a:tr h="230426">
                <a:tc>
                  <a:txBody>
                    <a:bodyPr/>
                    <a:lstStyle/>
                    <a:p>
                      <a:pPr algn="ctr">
                        <a:lnSpc>
                          <a:spcPct val="115000"/>
                        </a:lnSpc>
                        <a:spcAft>
                          <a:spcPts val="0"/>
                        </a:spcAft>
                      </a:pPr>
                      <a:r>
                        <a:rPr lang="ru-RU" sz="1100"/>
                        <a:t>2</a:t>
                      </a:r>
                      <a:endParaRPr lang="ru-RU" sz="1100">
                        <a:latin typeface="Times New Roman"/>
                        <a:ea typeface="Times New Roman"/>
                        <a:cs typeface="Times New Roman"/>
                      </a:endParaRPr>
                    </a:p>
                  </a:txBody>
                  <a:tcPr marL="66388" marR="66388" marT="0" marB="0"/>
                </a:tc>
                <a:tc>
                  <a:txBody>
                    <a:bodyPr/>
                    <a:lstStyle/>
                    <a:p>
                      <a:pPr algn="just">
                        <a:lnSpc>
                          <a:spcPct val="115000"/>
                        </a:lnSpc>
                        <a:spcAft>
                          <a:spcPts val="0"/>
                        </a:spcAft>
                      </a:pPr>
                      <a:r>
                        <a:rPr lang="ru-RU" sz="1100" dirty="0" smtClean="0"/>
                        <a:t>8.02.2019 </a:t>
                      </a:r>
                      <a:r>
                        <a:rPr lang="ru-RU" sz="1100" dirty="0"/>
                        <a:t>г.</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a:t>14 </a:t>
                      </a:r>
                      <a:r>
                        <a:rPr lang="ru-RU" sz="1100" dirty="0" smtClean="0"/>
                        <a:t>31,8</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smtClean="0"/>
                        <a:t>1000</a:t>
                      </a:r>
                      <a:endParaRPr lang="ru-RU" sz="1100" dirty="0">
                        <a:latin typeface="Times New Roman"/>
                        <a:ea typeface="Times New Roman"/>
                        <a:cs typeface="Times New Roman"/>
                      </a:endParaRPr>
                    </a:p>
                  </a:txBody>
                  <a:tcPr marL="66388" marR="66388" marT="0" marB="0" anchor="ctr"/>
                </a:tc>
                <a:tc>
                  <a:txBody>
                    <a:bodyPr/>
                    <a:lstStyle/>
                    <a:p>
                      <a:pPr algn="ctr">
                        <a:lnSpc>
                          <a:spcPct val="115000"/>
                        </a:lnSpc>
                        <a:spcAft>
                          <a:spcPts val="0"/>
                        </a:spcAft>
                      </a:pPr>
                      <a:r>
                        <a:rPr lang="ru-RU" sz="1100"/>
                        <a:t>1 431 800</a:t>
                      </a:r>
                      <a:endParaRPr lang="ru-RU" sz="1100">
                        <a:latin typeface="Times New Roman"/>
                        <a:ea typeface="Times New Roman"/>
                        <a:cs typeface="Times New Roman"/>
                      </a:endParaRPr>
                    </a:p>
                  </a:txBody>
                  <a:tcPr marL="66388" marR="66388" marT="0" marB="0"/>
                </a:tc>
              </a:tr>
              <a:tr h="230426">
                <a:tc>
                  <a:txBody>
                    <a:bodyPr/>
                    <a:lstStyle/>
                    <a:p>
                      <a:pPr algn="ctr">
                        <a:lnSpc>
                          <a:spcPct val="115000"/>
                        </a:lnSpc>
                        <a:spcAft>
                          <a:spcPts val="0"/>
                        </a:spcAft>
                      </a:pPr>
                      <a:r>
                        <a:rPr lang="ru-RU" sz="1100"/>
                        <a:t>3</a:t>
                      </a:r>
                      <a:endParaRPr lang="ru-RU" sz="1100">
                        <a:latin typeface="Times New Roman"/>
                        <a:ea typeface="Times New Roman"/>
                        <a:cs typeface="Times New Roman"/>
                      </a:endParaRPr>
                    </a:p>
                  </a:txBody>
                  <a:tcPr marL="66388" marR="66388" marT="0" marB="0"/>
                </a:tc>
                <a:tc>
                  <a:txBody>
                    <a:bodyPr/>
                    <a:lstStyle/>
                    <a:p>
                      <a:pPr algn="just">
                        <a:lnSpc>
                          <a:spcPct val="115000"/>
                        </a:lnSpc>
                        <a:spcAft>
                          <a:spcPts val="0"/>
                        </a:spcAft>
                      </a:pPr>
                      <a:r>
                        <a:rPr lang="ru-RU" sz="1100" dirty="0" smtClean="0"/>
                        <a:t>25.03.2019 </a:t>
                      </a:r>
                      <a:r>
                        <a:rPr lang="ru-RU" sz="1100" dirty="0"/>
                        <a:t>г.</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a:t>14 </a:t>
                      </a:r>
                      <a:r>
                        <a:rPr lang="ru-RU" sz="1100" dirty="0" smtClean="0"/>
                        <a:t>22,4</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smtClean="0"/>
                        <a:t>1800</a:t>
                      </a:r>
                      <a:endParaRPr lang="ru-RU" sz="1100" dirty="0">
                        <a:latin typeface="Times New Roman"/>
                        <a:ea typeface="Times New Roman"/>
                        <a:cs typeface="Times New Roman"/>
                      </a:endParaRPr>
                    </a:p>
                  </a:txBody>
                  <a:tcPr marL="66388" marR="66388" marT="0" marB="0" anchor="ctr"/>
                </a:tc>
                <a:tc>
                  <a:txBody>
                    <a:bodyPr/>
                    <a:lstStyle/>
                    <a:p>
                      <a:pPr algn="ctr">
                        <a:lnSpc>
                          <a:spcPct val="115000"/>
                        </a:lnSpc>
                        <a:spcAft>
                          <a:spcPts val="0"/>
                        </a:spcAft>
                      </a:pPr>
                      <a:r>
                        <a:rPr lang="ru-RU" sz="1100"/>
                        <a:t>2 560 320</a:t>
                      </a:r>
                      <a:endParaRPr lang="ru-RU" sz="1100">
                        <a:latin typeface="Times New Roman"/>
                        <a:ea typeface="Times New Roman"/>
                        <a:cs typeface="Times New Roman"/>
                      </a:endParaRPr>
                    </a:p>
                  </a:txBody>
                  <a:tcPr marL="66388" marR="66388" marT="0" marB="0"/>
                </a:tc>
              </a:tr>
              <a:tr h="230426">
                <a:tc>
                  <a:txBody>
                    <a:bodyPr/>
                    <a:lstStyle/>
                    <a:p>
                      <a:pPr algn="ctr">
                        <a:lnSpc>
                          <a:spcPct val="115000"/>
                        </a:lnSpc>
                        <a:spcAft>
                          <a:spcPts val="0"/>
                        </a:spcAft>
                      </a:pPr>
                      <a:r>
                        <a:rPr lang="ru-RU" sz="1100"/>
                        <a:t>4</a:t>
                      </a:r>
                      <a:endParaRPr lang="ru-RU" sz="1100">
                        <a:latin typeface="Times New Roman"/>
                        <a:ea typeface="Times New Roman"/>
                        <a:cs typeface="Times New Roman"/>
                      </a:endParaRPr>
                    </a:p>
                  </a:txBody>
                  <a:tcPr marL="66388" marR="66388" marT="0" marB="0"/>
                </a:tc>
                <a:tc>
                  <a:txBody>
                    <a:bodyPr/>
                    <a:lstStyle/>
                    <a:p>
                      <a:pPr algn="just">
                        <a:lnSpc>
                          <a:spcPct val="115000"/>
                        </a:lnSpc>
                        <a:spcAft>
                          <a:spcPts val="0"/>
                        </a:spcAft>
                      </a:pPr>
                      <a:r>
                        <a:rPr lang="ru-RU" sz="1100" dirty="0" smtClean="0"/>
                        <a:t>18.04.2019г</a:t>
                      </a:r>
                      <a:r>
                        <a:rPr lang="ru-RU" sz="1100" dirty="0"/>
                        <a:t>.</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a:t>14 </a:t>
                      </a:r>
                      <a:r>
                        <a:rPr lang="ru-RU" sz="1100" dirty="0" smtClean="0"/>
                        <a:t>48,4</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smtClean="0"/>
                        <a:t>4000</a:t>
                      </a:r>
                      <a:endParaRPr lang="ru-RU" sz="1100" dirty="0">
                        <a:latin typeface="Times New Roman"/>
                        <a:ea typeface="Times New Roman"/>
                        <a:cs typeface="Times New Roman"/>
                      </a:endParaRPr>
                    </a:p>
                  </a:txBody>
                  <a:tcPr marL="66388" marR="66388" marT="0" marB="0" anchor="ctr"/>
                </a:tc>
                <a:tc>
                  <a:txBody>
                    <a:bodyPr/>
                    <a:lstStyle/>
                    <a:p>
                      <a:pPr algn="ctr">
                        <a:lnSpc>
                          <a:spcPct val="115000"/>
                        </a:lnSpc>
                        <a:spcAft>
                          <a:spcPts val="0"/>
                        </a:spcAft>
                      </a:pPr>
                      <a:r>
                        <a:rPr lang="ru-RU" sz="1100"/>
                        <a:t>5 793 600</a:t>
                      </a:r>
                      <a:endParaRPr lang="ru-RU" sz="1100">
                        <a:latin typeface="Times New Roman"/>
                        <a:ea typeface="Times New Roman"/>
                        <a:cs typeface="Times New Roman"/>
                      </a:endParaRPr>
                    </a:p>
                  </a:txBody>
                  <a:tcPr marL="66388" marR="66388" marT="0" marB="0"/>
                </a:tc>
              </a:tr>
              <a:tr h="230426">
                <a:tc>
                  <a:txBody>
                    <a:bodyPr/>
                    <a:lstStyle/>
                    <a:p>
                      <a:pPr algn="ctr">
                        <a:lnSpc>
                          <a:spcPct val="115000"/>
                        </a:lnSpc>
                        <a:spcAft>
                          <a:spcPts val="0"/>
                        </a:spcAft>
                      </a:pPr>
                      <a:r>
                        <a:rPr lang="ru-RU" sz="1100"/>
                        <a:t>5</a:t>
                      </a:r>
                      <a:endParaRPr lang="ru-RU" sz="1100">
                        <a:latin typeface="Times New Roman"/>
                        <a:ea typeface="Times New Roman"/>
                        <a:cs typeface="Times New Roman"/>
                      </a:endParaRPr>
                    </a:p>
                  </a:txBody>
                  <a:tcPr marL="66388" marR="66388" marT="0" marB="0"/>
                </a:tc>
                <a:tc>
                  <a:txBody>
                    <a:bodyPr/>
                    <a:lstStyle/>
                    <a:p>
                      <a:pPr algn="just">
                        <a:lnSpc>
                          <a:spcPct val="115000"/>
                        </a:lnSpc>
                        <a:spcAft>
                          <a:spcPts val="0"/>
                        </a:spcAft>
                      </a:pPr>
                      <a:r>
                        <a:rPr lang="ru-RU" sz="1100" dirty="0" smtClean="0"/>
                        <a:t>07.05.2019 </a:t>
                      </a:r>
                      <a:r>
                        <a:rPr lang="ru-RU" sz="1100" dirty="0"/>
                        <a:t>г.</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a:t>16 </a:t>
                      </a:r>
                      <a:r>
                        <a:rPr lang="ru-RU" sz="1100" dirty="0" smtClean="0"/>
                        <a:t>48,2</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smtClean="0"/>
                        <a:t>1200</a:t>
                      </a:r>
                      <a:endParaRPr lang="ru-RU" sz="1100" dirty="0">
                        <a:latin typeface="Times New Roman"/>
                        <a:ea typeface="Times New Roman"/>
                        <a:cs typeface="Times New Roman"/>
                      </a:endParaRPr>
                    </a:p>
                  </a:txBody>
                  <a:tcPr marL="66388" marR="66388" marT="0" marB="0" anchor="ctr"/>
                </a:tc>
                <a:tc>
                  <a:txBody>
                    <a:bodyPr/>
                    <a:lstStyle/>
                    <a:p>
                      <a:pPr algn="ctr">
                        <a:lnSpc>
                          <a:spcPct val="115000"/>
                        </a:lnSpc>
                        <a:spcAft>
                          <a:spcPts val="0"/>
                        </a:spcAft>
                      </a:pPr>
                      <a:r>
                        <a:rPr lang="ru-RU" sz="1100"/>
                        <a:t>1 977 840</a:t>
                      </a:r>
                      <a:endParaRPr lang="ru-RU" sz="1100">
                        <a:latin typeface="Times New Roman"/>
                        <a:ea typeface="Times New Roman"/>
                        <a:cs typeface="Times New Roman"/>
                      </a:endParaRPr>
                    </a:p>
                  </a:txBody>
                  <a:tcPr marL="66388" marR="66388" marT="0" marB="0"/>
                </a:tc>
              </a:tr>
              <a:tr h="230426">
                <a:tc>
                  <a:txBody>
                    <a:bodyPr/>
                    <a:lstStyle/>
                    <a:p>
                      <a:pPr algn="ctr">
                        <a:lnSpc>
                          <a:spcPct val="115000"/>
                        </a:lnSpc>
                        <a:spcAft>
                          <a:spcPts val="0"/>
                        </a:spcAft>
                      </a:pPr>
                      <a:r>
                        <a:rPr lang="ru-RU" sz="1100"/>
                        <a:t>6</a:t>
                      </a:r>
                      <a:endParaRPr lang="ru-RU" sz="1100">
                        <a:latin typeface="Times New Roman"/>
                        <a:ea typeface="Times New Roman"/>
                        <a:cs typeface="Times New Roman"/>
                      </a:endParaRPr>
                    </a:p>
                  </a:txBody>
                  <a:tcPr marL="66388" marR="66388" marT="0" marB="0"/>
                </a:tc>
                <a:tc>
                  <a:txBody>
                    <a:bodyPr/>
                    <a:lstStyle/>
                    <a:p>
                      <a:pPr algn="just">
                        <a:lnSpc>
                          <a:spcPct val="115000"/>
                        </a:lnSpc>
                        <a:spcAft>
                          <a:spcPts val="0"/>
                        </a:spcAft>
                      </a:pPr>
                      <a:r>
                        <a:rPr lang="ru-RU" sz="1100" dirty="0" smtClean="0"/>
                        <a:t>15.06.2019 </a:t>
                      </a:r>
                      <a:r>
                        <a:rPr lang="ru-RU" sz="1100" dirty="0"/>
                        <a:t>г.</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a:t>16 </a:t>
                      </a:r>
                      <a:r>
                        <a:rPr lang="ru-RU" sz="1100" dirty="0" smtClean="0"/>
                        <a:t>48,2</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smtClean="0"/>
                        <a:t>2500</a:t>
                      </a:r>
                      <a:endParaRPr lang="ru-RU" sz="1100" dirty="0">
                        <a:latin typeface="Times New Roman"/>
                        <a:ea typeface="Times New Roman"/>
                        <a:cs typeface="Times New Roman"/>
                      </a:endParaRPr>
                    </a:p>
                  </a:txBody>
                  <a:tcPr marL="66388" marR="66388" marT="0" marB="0" anchor="ctr"/>
                </a:tc>
                <a:tc>
                  <a:txBody>
                    <a:bodyPr/>
                    <a:lstStyle/>
                    <a:p>
                      <a:pPr algn="ctr">
                        <a:lnSpc>
                          <a:spcPct val="115000"/>
                        </a:lnSpc>
                        <a:spcAft>
                          <a:spcPts val="0"/>
                        </a:spcAft>
                      </a:pPr>
                      <a:r>
                        <a:rPr lang="ru-RU" sz="1100"/>
                        <a:t>4 120 500</a:t>
                      </a:r>
                      <a:endParaRPr lang="ru-RU" sz="1100">
                        <a:latin typeface="Times New Roman"/>
                        <a:ea typeface="Times New Roman"/>
                        <a:cs typeface="Times New Roman"/>
                      </a:endParaRPr>
                    </a:p>
                  </a:txBody>
                  <a:tcPr marL="66388" marR="66388" marT="0" marB="0"/>
                </a:tc>
              </a:tr>
              <a:tr h="230426">
                <a:tc>
                  <a:txBody>
                    <a:bodyPr/>
                    <a:lstStyle/>
                    <a:p>
                      <a:pPr algn="ctr">
                        <a:lnSpc>
                          <a:spcPct val="115000"/>
                        </a:lnSpc>
                        <a:spcAft>
                          <a:spcPts val="0"/>
                        </a:spcAft>
                      </a:pPr>
                      <a:r>
                        <a:rPr lang="ru-RU" sz="1100"/>
                        <a:t>7</a:t>
                      </a:r>
                      <a:endParaRPr lang="ru-RU" sz="1100">
                        <a:latin typeface="Times New Roman"/>
                        <a:ea typeface="Times New Roman"/>
                        <a:cs typeface="Times New Roman"/>
                      </a:endParaRPr>
                    </a:p>
                  </a:txBody>
                  <a:tcPr marL="66388" marR="66388" marT="0" marB="0"/>
                </a:tc>
                <a:tc>
                  <a:txBody>
                    <a:bodyPr/>
                    <a:lstStyle/>
                    <a:p>
                      <a:pPr algn="just">
                        <a:lnSpc>
                          <a:spcPct val="115000"/>
                        </a:lnSpc>
                        <a:spcAft>
                          <a:spcPts val="0"/>
                        </a:spcAft>
                      </a:pPr>
                      <a:r>
                        <a:rPr lang="ru-RU" sz="1100" dirty="0" smtClean="0"/>
                        <a:t>05.08.2019 </a:t>
                      </a:r>
                      <a:r>
                        <a:rPr lang="ru-RU" sz="1100" dirty="0"/>
                        <a:t>г.</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a:t>17 </a:t>
                      </a:r>
                      <a:r>
                        <a:rPr lang="ru-RU" sz="1100" dirty="0" smtClean="0"/>
                        <a:t>37,1</a:t>
                      </a:r>
                      <a:endParaRPr lang="ru-RU" sz="1100" dirty="0">
                        <a:latin typeface="Times New Roman"/>
                        <a:ea typeface="Times New Roman"/>
                        <a:cs typeface="Times New Roman"/>
                      </a:endParaRPr>
                    </a:p>
                  </a:txBody>
                  <a:tcPr marL="66388" marR="66388" marT="0" marB="0"/>
                </a:tc>
                <a:tc>
                  <a:txBody>
                    <a:bodyPr/>
                    <a:lstStyle/>
                    <a:p>
                      <a:pPr algn="ctr">
                        <a:lnSpc>
                          <a:spcPct val="115000"/>
                        </a:lnSpc>
                        <a:spcAft>
                          <a:spcPts val="0"/>
                        </a:spcAft>
                      </a:pPr>
                      <a:r>
                        <a:rPr lang="ru-RU" sz="1100" dirty="0" smtClean="0"/>
                        <a:t>1300</a:t>
                      </a:r>
                      <a:endParaRPr lang="ru-RU" sz="1100" dirty="0">
                        <a:latin typeface="Times New Roman"/>
                        <a:ea typeface="Times New Roman"/>
                        <a:cs typeface="Times New Roman"/>
                      </a:endParaRPr>
                    </a:p>
                  </a:txBody>
                  <a:tcPr marL="66388" marR="66388" marT="0" marB="0" anchor="ctr"/>
                </a:tc>
                <a:tc>
                  <a:txBody>
                    <a:bodyPr/>
                    <a:lstStyle/>
                    <a:p>
                      <a:pPr algn="ctr">
                        <a:lnSpc>
                          <a:spcPct val="115000"/>
                        </a:lnSpc>
                        <a:spcAft>
                          <a:spcPts val="0"/>
                        </a:spcAft>
                      </a:pPr>
                      <a:r>
                        <a:rPr lang="ru-RU" sz="1100"/>
                        <a:t>2 258 230</a:t>
                      </a:r>
                      <a:endParaRPr lang="ru-RU" sz="1100">
                        <a:latin typeface="Times New Roman"/>
                        <a:ea typeface="Times New Roman"/>
                        <a:cs typeface="Times New Roman"/>
                      </a:endParaRPr>
                    </a:p>
                  </a:txBody>
                  <a:tcPr marL="66388" marR="66388" marT="0" marB="0"/>
                </a:tc>
              </a:tr>
              <a:tr h="230426">
                <a:tc gridSpan="3">
                  <a:txBody>
                    <a:bodyPr/>
                    <a:lstStyle/>
                    <a:p>
                      <a:pPr algn="just">
                        <a:lnSpc>
                          <a:spcPct val="115000"/>
                        </a:lnSpc>
                        <a:spcAft>
                          <a:spcPts val="0"/>
                        </a:spcAft>
                      </a:pPr>
                      <a:r>
                        <a:rPr lang="ru-RU" sz="1100" dirty="0"/>
                        <a:t>Итого</a:t>
                      </a:r>
                      <a:endParaRPr lang="ru-RU" sz="1100" dirty="0">
                        <a:latin typeface="Times New Roman"/>
                        <a:ea typeface="Times New Roman"/>
                        <a:cs typeface="Times New Roman"/>
                      </a:endParaRPr>
                    </a:p>
                  </a:txBody>
                  <a:tcPr marL="66388" marR="66388" marT="0" marB="0"/>
                </a:tc>
                <a:tc hMerge="1">
                  <a:txBody>
                    <a:bodyPr/>
                    <a:lstStyle/>
                    <a:p>
                      <a:endParaRPr lang="ru-RU"/>
                    </a:p>
                  </a:txBody>
                  <a:tcPr/>
                </a:tc>
                <a:tc hMerge="1">
                  <a:txBody>
                    <a:bodyPr/>
                    <a:lstStyle/>
                    <a:p>
                      <a:endParaRPr lang="ru-RU"/>
                    </a:p>
                  </a:txBody>
                  <a:tcPr/>
                </a:tc>
                <a:tc>
                  <a:txBody>
                    <a:bodyPr/>
                    <a:lstStyle/>
                    <a:p>
                      <a:pPr algn="ctr">
                        <a:lnSpc>
                          <a:spcPct val="115000"/>
                        </a:lnSpc>
                        <a:spcAft>
                          <a:spcPts val="0"/>
                        </a:spcAft>
                      </a:pPr>
                      <a:r>
                        <a:rPr lang="ru-RU" sz="1100" dirty="0" smtClean="0"/>
                        <a:t>12450</a:t>
                      </a:r>
                      <a:endParaRPr lang="ru-RU" sz="1100" dirty="0">
                        <a:latin typeface="Times New Roman"/>
                        <a:ea typeface="Times New Roman"/>
                        <a:cs typeface="Times New Roman"/>
                      </a:endParaRPr>
                    </a:p>
                  </a:txBody>
                  <a:tcPr marL="66388" marR="66388" marT="0" marB="0" anchor="ctr"/>
                </a:tc>
                <a:tc>
                  <a:txBody>
                    <a:bodyPr/>
                    <a:lstStyle/>
                    <a:p>
                      <a:pPr algn="ctr">
                        <a:lnSpc>
                          <a:spcPct val="115000"/>
                        </a:lnSpc>
                        <a:spcAft>
                          <a:spcPts val="0"/>
                        </a:spcAft>
                      </a:pPr>
                      <a:r>
                        <a:rPr lang="ru-RU" sz="1100" dirty="0"/>
                        <a:t>19 072 960</a:t>
                      </a:r>
                      <a:endParaRPr lang="ru-RU" sz="1100" dirty="0">
                        <a:latin typeface="Times New Roman"/>
                        <a:ea typeface="Times New Roman"/>
                        <a:cs typeface="Times New Roman"/>
                      </a:endParaRPr>
                    </a:p>
                  </a:txBody>
                  <a:tcPr marL="66388" marR="66388" marT="0" marB="0"/>
                </a:tc>
              </a:tr>
            </a:tbl>
          </a:graphicData>
        </a:graphic>
      </p:graphicFrame>
      <p:graphicFrame>
        <p:nvGraphicFramePr>
          <p:cNvPr id="5" name="Таблица 4"/>
          <p:cNvGraphicFramePr>
            <a:graphicFrameLocks noGrp="1"/>
          </p:cNvGraphicFramePr>
          <p:nvPr/>
        </p:nvGraphicFramePr>
        <p:xfrm>
          <a:off x="4211960" y="1412777"/>
          <a:ext cx="4716016" cy="2313432"/>
        </p:xfrm>
        <a:graphic>
          <a:graphicData uri="http://schemas.openxmlformats.org/drawingml/2006/table">
            <a:tbl>
              <a:tblPr>
                <a:tableStyleId>{ED083AE6-46FA-4A59-8FB0-9F97EB10719F}</a:tableStyleId>
              </a:tblPr>
              <a:tblGrid>
                <a:gridCol w="360040"/>
                <a:gridCol w="2376264"/>
                <a:gridCol w="1008112"/>
                <a:gridCol w="971600"/>
              </a:tblGrid>
              <a:tr h="577412">
                <a:tc>
                  <a:txBody>
                    <a:bodyPr/>
                    <a:lstStyle/>
                    <a:p>
                      <a:pPr algn="ctr">
                        <a:lnSpc>
                          <a:spcPct val="115000"/>
                        </a:lnSpc>
                        <a:spcAft>
                          <a:spcPts val="0"/>
                        </a:spcAft>
                      </a:pPr>
                      <a:r>
                        <a:rPr lang="ru-RU" sz="1200" dirty="0" err="1" smtClean="0"/>
                        <a:t>Рет№</a:t>
                      </a:r>
                      <a:endParaRPr lang="ru-RU" sz="1100" dirty="0"/>
                    </a:p>
                    <a:p>
                      <a:pPr algn="ctr">
                        <a:lnSpc>
                          <a:spcPct val="115000"/>
                        </a:lnSpc>
                        <a:spcAft>
                          <a:spcPts val="0"/>
                        </a:spcAft>
                      </a:pPr>
                      <a:endParaRPr lang="ru-RU" sz="900" dirty="0">
                        <a:latin typeface="Times New Roman"/>
                        <a:ea typeface="Times New Roman"/>
                        <a:cs typeface="Times New Roman"/>
                      </a:endParaRPr>
                    </a:p>
                  </a:txBody>
                  <a:tcPr marL="67132" marR="67132" marT="0" marB="0" anchor="ctr">
                    <a:solidFill>
                      <a:schemeClr val="accent4">
                        <a:lumMod val="60000"/>
                        <a:lumOff val="40000"/>
                      </a:schemeClr>
                    </a:solidFill>
                  </a:tcPr>
                </a:tc>
                <a:tc>
                  <a:txBody>
                    <a:bodyPr/>
                    <a:lstStyle/>
                    <a:p>
                      <a:pPr algn="ctr">
                        <a:lnSpc>
                          <a:spcPct val="115000"/>
                        </a:lnSpc>
                        <a:spcAft>
                          <a:spcPts val="0"/>
                        </a:spcAft>
                      </a:pPr>
                      <a:r>
                        <a:rPr lang="kk-KZ" sz="1200" dirty="0"/>
                        <a:t>Көрсеткіш</a:t>
                      </a:r>
                      <a:endParaRPr lang="ru-RU" sz="900" dirty="0">
                        <a:latin typeface="Times New Roman"/>
                        <a:ea typeface="Times New Roman"/>
                        <a:cs typeface="Times New Roman"/>
                      </a:endParaRPr>
                    </a:p>
                  </a:txBody>
                  <a:tcPr marL="67132" marR="67132" marT="0" marB="0" anchor="ctr">
                    <a:solidFill>
                      <a:schemeClr val="accent4">
                        <a:lumMod val="60000"/>
                        <a:lumOff val="40000"/>
                      </a:schemeClr>
                    </a:solidFill>
                  </a:tcPr>
                </a:tc>
                <a:tc>
                  <a:txBody>
                    <a:bodyPr/>
                    <a:lstStyle/>
                    <a:p>
                      <a:pPr algn="ctr">
                        <a:lnSpc>
                          <a:spcPct val="115000"/>
                        </a:lnSpc>
                        <a:spcAft>
                          <a:spcPts val="0"/>
                        </a:spcAft>
                      </a:pPr>
                      <a:r>
                        <a:rPr lang="ru-RU" sz="1200" dirty="0"/>
                        <a:t>ФИФО</a:t>
                      </a:r>
                      <a:endParaRPr lang="ru-RU" sz="900" dirty="0"/>
                    </a:p>
                    <a:p>
                      <a:pPr algn="ctr">
                        <a:lnSpc>
                          <a:spcPct val="115000"/>
                        </a:lnSpc>
                        <a:spcAft>
                          <a:spcPts val="0"/>
                        </a:spcAft>
                      </a:pPr>
                      <a:r>
                        <a:rPr lang="kk-KZ" sz="1200" dirty="0"/>
                        <a:t>әдісі</a:t>
                      </a:r>
                      <a:endParaRPr lang="ru-RU" sz="900" dirty="0">
                        <a:latin typeface="Times New Roman"/>
                        <a:ea typeface="Times New Roman"/>
                        <a:cs typeface="Times New Roman"/>
                      </a:endParaRPr>
                    </a:p>
                  </a:txBody>
                  <a:tcPr marL="67132" marR="67132" marT="0" marB="0" anchor="ctr">
                    <a:solidFill>
                      <a:schemeClr val="accent4">
                        <a:lumMod val="60000"/>
                        <a:lumOff val="40000"/>
                      </a:schemeClr>
                    </a:solidFill>
                  </a:tcPr>
                </a:tc>
                <a:tc>
                  <a:txBody>
                    <a:bodyPr/>
                    <a:lstStyle/>
                    <a:p>
                      <a:pPr algn="ctr">
                        <a:lnSpc>
                          <a:spcPct val="115000"/>
                        </a:lnSpc>
                        <a:spcAft>
                          <a:spcPts val="0"/>
                        </a:spcAft>
                      </a:pPr>
                      <a:r>
                        <a:rPr lang="ru-RU" sz="1200" dirty="0" err="1"/>
                        <a:t>Орташа</a:t>
                      </a:r>
                      <a:r>
                        <a:rPr lang="ru-RU" sz="1200" dirty="0"/>
                        <a:t> </a:t>
                      </a:r>
                      <a:r>
                        <a:rPr lang="ru-RU" sz="1200" dirty="0" err="1"/>
                        <a:t>алынған құны әдісі</a:t>
                      </a:r>
                      <a:endParaRPr lang="ru-RU" sz="900" dirty="0">
                        <a:latin typeface="Times New Roman"/>
                        <a:ea typeface="Times New Roman"/>
                        <a:cs typeface="Times New Roman"/>
                      </a:endParaRPr>
                    </a:p>
                  </a:txBody>
                  <a:tcPr marL="67132" marR="67132" marT="0" marB="0" anchor="ctr">
                    <a:solidFill>
                      <a:schemeClr val="accent4">
                        <a:lumMod val="60000"/>
                        <a:lumOff val="40000"/>
                      </a:schemeClr>
                    </a:solidFill>
                  </a:tcPr>
                </a:tc>
              </a:tr>
              <a:tr h="184200">
                <a:tc>
                  <a:txBody>
                    <a:bodyPr/>
                    <a:lstStyle/>
                    <a:p>
                      <a:pPr algn="ctr">
                        <a:lnSpc>
                          <a:spcPct val="115000"/>
                        </a:lnSpc>
                        <a:spcAft>
                          <a:spcPts val="0"/>
                        </a:spcAft>
                      </a:pPr>
                      <a:r>
                        <a:rPr lang="ru-RU" sz="1200"/>
                        <a:t>1</a:t>
                      </a:r>
                      <a:endParaRPr lang="ru-RU" sz="900">
                        <a:latin typeface="Times New Roman"/>
                        <a:ea typeface="Times New Roman"/>
                        <a:cs typeface="Times New Roman"/>
                      </a:endParaRPr>
                    </a:p>
                  </a:txBody>
                  <a:tcPr marL="67132" marR="67132" marT="0" marB="0" anchor="ctr"/>
                </a:tc>
                <a:tc>
                  <a:txBody>
                    <a:bodyPr/>
                    <a:lstStyle/>
                    <a:p>
                      <a:pPr>
                        <a:lnSpc>
                          <a:spcPct val="115000"/>
                        </a:lnSpc>
                        <a:spcAft>
                          <a:spcPts val="0"/>
                        </a:spcAft>
                      </a:pPr>
                      <a:r>
                        <a:rPr lang="ru-RU" sz="1200"/>
                        <a:t>Өткізуден түскен түсім</a:t>
                      </a:r>
                      <a:r>
                        <a:rPr lang="kk-KZ" sz="1200"/>
                        <a:t>, мың.тг</a:t>
                      </a:r>
                      <a:endParaRPr lang="ru-RU" sz="90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a:t>1 931 660</a:t>
                      </a:r>
                      <a:endParaRPr lang="ru-RU" sz="90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a:t>1 931 660</a:t>
                      </a:r>
                      <a:endParaRPr lang="ru-RU" sz="900">
                        <a:latin typeface="Times New Roman"/>
                        <a:ea typeface="Times New Roman"/>
                        <a:cs typeface="Times New Roman"/>
                      </a:endParaRPr>
                    </a:p>
                  </a:txBody>
                  <a:tcPr marL="67132" marR="67132" marT="0" marB="0" anchor="ctr"/>
                </a:tc>
              </a:tr>
              <a:tr h="380806">
                <a:tc>
                  <a:txBody>
                    <a:bodyPr/>
                    <a:lstStyle/>
                    <a:p>
                      <a:pPr algn="ctr">
                        <a:lnSpc>
                          <a:spcPct val="115000"/>
                        </a:lnSpc>
                        <a:spcAft>
                          <a:spcPts val="0"/>
                        </a:spcAft>
                      </a:pPr>
                      <a:r>
                        <a:rPr lang="ru-RU" sz="1200"/>
                        <a:t>2</a:t>
                      </a:r>
                      <a:endParaRPr lang="ru-RU" sz="900">
                        <a:latin typeface="Times New Roman"/>
                        <a:ea typeface="Times New Roman"/>
                        <a:cs typeface="Times New Roman"/>
                      </a:endParaRPr>
                    </a:p>
                  </a:txBody>
                  <a:tcPr marL="67132" marR="67132" marT="0" marB="0" anchor="ctr"/>
                </a:tc>
                <a:tc>
                  <a:txBody>
                    <a:bodyPr/>
                    <a:lstStyle/>
                    <a:p>
                      <a:pPr>
                        <a:lnSpc>
                          <a:spcPct val="115000"/>
                        </a:lnSpc>
                        <a:spcAft>
                          <a:spcPts val="0"/>
                        </a:spcAft>
                      </a:pPr>
                      <a:r>
                        <a:rPr lang="kk-KZ" sz="1200" dirty="0"/>
                        <a:t>Жұмсалуға дайын қорлардың өзіндік құны</a:t>
                      </a:r>
                      <a:endParaRPr lang="ru-RU" sz="900" dirty="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a:t>19072,960</a:t>
                      </a:r>
                      <a:endParaRPr lang="ru-RU" sz="90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dirty="0"/>
                        <a:t>19 072,960</a:t>
                      </a:r>
                      <a:endParaRPr lang="ru-RU" sz="900" dirty="0">
                        <a:latin typeface="Times New Roman"/>
                        <a:ea typeface="Times New Roman"/>
                        <a:cs typeface="Times New Roman"/>
                      </a:endParaRPr>
                    </a:p>
                  </a:txBody>
                  <a:tcPr marL="67132" marR="67132" marT="0" marB="0" anchor="ctr"/>
                </a:tc>
              </a:tr>
              <a:tr h="380806">
                <a:tc>
                  <a:txBody>
                    <a:bodyPr/>
                    <a:lstStyle/>
                    <a:p>
                      <a:pPr algn="ctr">
                        <a:lnSpc>
                          <a:spcPct val="115000"/>
                        </a:lnSpc>
                        <a:spcAft>
                          <a:spcPts val="0"/>
                        </a:spcAft>
                      </a:pPr>
                      <a:r>
                        <a:rPr lang="ru-RU" sz="1200"/>
                        <a:t>3</a:t>
                      </a:r>
                      <a:endParaRPr lang="ru-RU" sz="900">
                        <a:latin typeface="Times New Roman"/>
                        <a:ea typeface="Times New Roman"/>
                        <a:cs typeface="Times New Roman"/>
                      </a:endParaRPr>
                    </a:p>
                  </a:txBody>
                  <a:tcPr marL="67132" marR="67132" marT="0" marB="0" anchor="ctr"/>
                </a:tc>
                <a:tc>
                  <a:txBody>
                    <a:bodyPr/>
                    <a:lstStyle/>
                    <a:p>
                      <a:pPr>
                        <a:lnSpc>
                          <a:spcPct val="115000"/>
                        </a:lnSpc>
                        <a:spcAft>
                          <a:spcPts val="0"/>
                        </a:spcAft>
                      </a:pPr>
                      <a:r>
                        <a:rPr lang="ru-RU" sz="1200"/>
                        <a:t>Кезең соңындағы қорлардың құны</a:t>
                      </a:r>
                      <a:endParaRPr lang="ru-RU" sz="90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a:t>868550</a:t>
                      </a:r>
                      <a:r>
                        <a:rPr lang="kk-KZ" sz="1200"/>
                        <a:t>,0</a:t>
                      </a:r>
                      <a:endParaRPr lang="ru-RU" sz="90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a:t>765 982,5</a:t>
                      </a:r>
                      <a:endParaRPr lang="ru-RU" sz="900">
                        <a:latin typeface="Times New Roman"/>
                        <a:ea typeface="Times New Roman"/>
                        <a:cs typeface="Times New Roman"/>
                      </a:endParaRPr>
                    </a:p>
                  </a:txBody>
                  <a:tcPr marL="67132" marR="67132" marT="0" marB="0" anchor="ctr"/>
                </a:tc>
              </a:tr>
              <a:tr h="380806">
                <a:tc>
                  <a:txBody>
                    <a:bodyPr/>
                    <a:lstStyle/>
                    <a:p>
                      <a:pPr algn="ctr">
                        <a:lnSpc>
                          <a:spcPct val="115000"/>
                        </a:lnSpc>
                        <a:spcAft>
                          <a:spcPts val="0"/>
                        </a:spcAft>
                      </a:pPr>
                      <a:r>
                        <a:rPr lang="ru-RU" sz="1200"/>
                        <a:t>4</a:t>
                      </a:r>
                      <a:endParaRPr lang="ru-RU" sz="900">
                        <a:latin typeface="Times New Roman"/>
                        <a:ea typeface="Times New Roman"/>
                        <a:cs typeface="Times New Roman"/>
                      </a:endParaRPr>
                    </a:p>
                  </a:txBody>
                  <a:tcPr marL="67132" marR="67132" marT="0" marB="0" anchor="ctr"/>
                </a:tc>
                <a:tc>
                  <a:txBody>
                    <a:bodyPr/>
                    <a:lstStyle/>
                    <a:p>
                      <a:pPr>
                        <a:lnSpc>
                          <a:spcPct val="115000"/>
                        </a:lnSpc>
                        <a:spcAft>
                          <a:spcPts val="0"/>
                        </a:spcAft>
                      </a:pPr>
                      <a:r>
                        <a:rPr lang="ru-RU" sz="1200" dirty="0"/>
                        <a:t>Ж</a:t>
                      </a:r>
                      <a:r>
                        <a:rPr lang="kk-KZ" sz="1200" dirty="0"/>
                        <a:t>ұмсалған қорлардың өзіндік құны</a:t>
                      </a:r>
                      <a:endParaRPr lang="ru-RU" sz="900" dirty="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a:t>18 204 41</a:t>
                      </a:r>
                      <a:r>
                        <a:rPr lang="kk-KZ" sz="1200"/>
                        <a:t>,</a:t>
                      </a:r>
                      <a:r>
                        <a:rPr lang="ru-RU" sz="1200"/>
                        <a:t>0</a:t>
                      </a:r>
                      <a:endParaRPr lang="ru-RU" sz="90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kk-KZ" sz="1200" dirty="0"/>
                        <a:t>1830698,175</a:t>
                      </a:r>
                      <a:endParaRPr lang="ru-RU" sz="900" dirty="0">
                        <a:latin typeface="Times New Roman"/>
                        <a:ea typeface="Times New Roman"/>
                        <a:cs typeface="Times New Roman"/>
                      </a:endParaRPr>
                    </a:p>
                  </a:txBody>
                  <a:tcPr marL="67132" marR="67132" marT="0" marB="0" anchor="ctr"/>
                </a:tc>
              </a:tr>
              <a:tr h="184200">
                <a:tc>
                  <a:txBody>
                    <a:bodyPr/>
                    <a:lstStyle/>
                    <a:p>
                      <a:pPr algn="ctr">
                        <a:lnSpc>
                          <a:spcPct val="115000"/>
                        </a:lnSpc>
                        <a:spcAft>
                          <a:spcPts val="0"/>
                        </a:spcAft>
                      </a:pPr>
                      <a:r>
                        <a:rPr lang="ru-RU" sz="1200"/>
                        <a:t>5</a:t>
                      </a:r>
                      <a:endParaRPr lang="ru-RU" sz="900">
                        <a:latin typeface="Times New Roman"/>
                        <a:ea typeface="Times New Roman"/>
                        <a:cs typeface="Times New Roman"/>
                      </a:endParaRPr>
                    </a:p>
                  </a:txBody>
                  <a:tcPr marL="67132" marR="67132" marT="0" marB="0" anchor="ctr"/>
                </a:tc>
                <a:tc>
                  <a:txBody>
                    <a:bodyPr/>
                    <a:lstStyle/>
                    <a:p>
                      <a:pPr>
                        <a:lnSpc>
                          <a:spcPct val="115000"/>
                        </a:lnSpc>
                        <a:spcAft>
                          <a:spcPts val="0"/>
                        </a:spcAft>
                      </a:pPr>
                      <a:r>
                        <a:rPr lang="kk-KZ" sz="1200"/>
                        <a:t>Ж</a:t>
                      </a:r>
                      <a:r>
                        <a:rPr lang="ru-RU" sz="1200"/>
                        <a:t>алпы пайда</a:t>
                      </a:r>
                      <a:endParaRPr lang="ru-RU" sz="90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a:t>1913455,590</a:t>
                      </a:r>
                      <a:endParaRPr lang="ru-RU" sz="900">
                        <a:latin typeface="Times New Roman"/>
                        <a:ea typeface="Times New Roman"/>
                        <a:cs typeface="Times New Roman"/>
                      </a:endParaRPr>
                    </a:p>
                  </a:txBody>
                  <a:tcPr marL="67132" marR="67132" marT="0" marB="0" anchor="ctr"/>
                </a:tc>
                <a:tc>
                  <a:txBody>
                    <a:bodyPr/>
                    <a:lstStyle/>
                    <a:p>
                      <a:pPr algn="ctr">
                        <a:lnSpc>
                          <a:spcPct val="115000"/>
                        </a:lnSpc>
                        <a:spcAft>
                          <a:spcPts val="0"/>
                        </a:spcAft>
                      </a:pPr>
                      <a:r>
                        <a:rPr lang="ru-RU" sz="1200" dirty="0"/>
                        <a:t>191</a:t>
                      </a:r>
                      <a:r>
                        <a:rPr lang="kk-KZ" sz="1200" dirty="0"/>
                        <a:t>3353,018</a:t>
                      </a:r>
                      <a:endParaRPr lang="ru-RU" sz="900" dirty="0">
                        <a:latin typeface="Times New Roman"/>
                        <a:ea typeface="Times New Roman"/>
                        <a:cs typeface="Times New Roman"/>
                      </a:endParaRPr>
                    </a:p>
                  </a:txBody>
                  <a:tcPr marL="67132" marR="67132" marT="0" marB="0"/>
                </a:tc>
              </a:tr>
            </a:tbl>
          </a:graphicData>
        </a:graphic>
      </p:graphicFrame>
      <p:sp>
        <p:nvSpPr>
          <p:cNvPr id="63489" name="Rectangle 1"/>
          <p:cNvSpPr>
            <a:spLocks noChangeArrowheads="1"/>
          </p:cNvSpPr>
          <p:nvPr/>
        </p:nvSpPr>
        <p:spPr bwMode="auto">
          <a:xfrm>
            <a:off x="4716016" y="836712"/>
            <a:ext cx="4104456"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kk-KZ" sz="1400" b="1" i="0" u="none" strike="noStrike" spc="50" normalizeH="0" baseline="0" dirty="0" smtClean="0">
                <a:ln w="11430"/>
                <a:solidFill>
                  <a:srgbClr val="0070C0"/>
                </a:solidFill>
                <a:latin typeface="Arial" pitchFamily="34" charset="0"/>
                <a:ea typeface="Times New Roman" pitchFamily="18" charset="0"/>
                <a:cs typeface="Arial" pitchFamily="34" charset="0"/>
              </a:rPr>
              <a:t>Қорлар құнын бағалау әдістерін салыстыру</a:t>
            </a:r>
            <a:endParaRPr kumimoji="0" lang="ru-RU" sz="800" b="1" i="0" u="none" strike="noStrike" spc="50" normalizeH="0" baseline="0" dirty="0" smtClean="0">
              <a:ln w="11430"/>
              <a:solidFill>
                <a:srgbClr val="0070C0"/>
              </a:solidFill>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endParaRPr>
          </a:p>
        </p:txBody>
      </p:sp>
      <p:graphicFrame>
        <p:nvGraphicFramePr>
          <p:cNvPr id="7" name="Диаграмма 6"/>
          <p:cNvGraphicFramePr/>
          <p:nvPr/>
        </p:nvGraphicFramePr>
        <p:xfrm>
          <a:off x="899592" y="4293096"/>
          <a:ext cx="7488832" cy="2336304"/>
        </p:xfrm>
        <a:graphic>
          <a:graphicData uri="http://schemas.openxmlformats.org/drawingml/2006/chart">
            <c:chart xmlns:c="http://schemas.openxmlformats.org/drawingml/2006/chart" xmlns:r="http://schemas.openxmlformats.org/officeDocument/2006/relationships" r:id="rId2"/>
          </a:graphicData>
        </a:graphic>
      </p:graphicFrame>
      <p:sp>
        <p:nvSpPr>
          <p:cNvPr id="63490" name="Rectangle 2"/>
          <p:cNvSpPr>
            <a:spLocks noChangeArrowheads="1"/>
          </p:cNvSpPr>
          <p:nvPr/>
        </p:nvSpPr>
        <p:spPr bwMode="auto">
          <a:xfrm>
            <a:off x="2195736" y="3789040"/>
            <a:ext cx="446449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0" u="none" strike="noStrike" spc="50" normalizeH="0" baseline="0" dirty="0" smtClean="0">
                <a:ln w="11430"/>
                <a:solidFill>
                  <a:srgbClr val="0070C0"/>
                </a:solidFill>
                <a:latin typeface="Arial" pitchFamily="34" charset="0"/>
                <a:ea typeface="Times New Roman" pitchFamily="18" charset="0"/>
                <a:cs typeface="Arial" pitchFamily="34" charset="0"/>
              </a:rPr>
              <a:t>Қорлардың өзіндік құны бойынша бағалау</a:t>
            </a:r>
            <a:endParaRPr kumimoji="0" lang="ru-RU" sz="800" b="1" i="0" u="none" strike="noStrike" spc="50" normalizeH="0" baseline="0" dirty="0" smtClean="0">
              <a:ln w="11430"/>
              <a:solidFill>
                <a:srgbClr val="0070C0"/>
              </a:solidFill>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1400" b="1" i="0" u="none" strike="noStrike" spc="50" normalizeH="0" baseline="0" dirty="0" smtClean="0">
                <a:ln w="11430"/>
                <a:solidFill>
                  <a:srgbClr val="0070C0"/>
                </a:solidFill>
                <a:latin typeface="Arial" pitchFamily="34" charset="0"/>
                <a:ea typeface="Times New Roman" pitchFamily="18" charset="0"/>
                <a:cs typeface="Arial" pitchFamily="34" charset="0"/>
              </a:rPr>
              <a:t>әдістерінің салыстыруы</a:t>
            </a:r>
            <a:endParaRPr kumimoji="0" lang="kk-KZ" sz="1800" b="1" i="0" u="none" strike="noStrike" spc="50" normalizeH="0" baseline="0" dirty="0" smtClean="0">
              <a:ln w="1143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3555627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2400" b="1" dirty="0" smtClean="0">
                <a:solidFill>
                  <a:srgbClr val="0070C0"/>
                </a:solidFill>
              </a:rPr>
              <a:t>Бақылау сұрақтары</a:t>
            </a:r>
            <a:endParaRPr lang="ru-RU" sz="2400" b="1" dirty="0">
              <a:solidFill>
                <a:srgbClr val="0070C0"/>
              </a:solidFill>
            </a:endParaRPr>
          </a:p>
        </p:txBody>
      </p:sp>
      <p:sp>
        <p:nvSpPr>
          <p:cNvPr id="3" name="Объект 2"/>
          <p:cNvSpPr>
            <a:spLocks noGrp="1"/>
          </p:cNvSpPr>
          <p:nvPr>
            <p:ph sz="quarter" idx="1"/>
          </p:nvPr>
        </p:nvSpPr>
        <p:spPr/>
        <p:txBody>
          <a:bodyPr>
            <a:normAutofit/>
          </a:bodyPr>
          <a:lstStyle/>
          <a:p>
            <a:pPr lvl="0"/>
            <a:r>
              <a:rPr lang="kk-KZ" sz="2400" dirty="0">
                <a:latin typeface="+mj-lt"/>
              </a:rPr>
              <a:t>2 ҚЕХС  «Қорлар</a:t>
            </a:r>
            <a:r>
              <a:rPr lang="kk-KZ" sz="2400" dirty="0" smtClean="0">
                <a:latin typeface="+mj-lt"/>
              </a:rPr>
              <a:t>» сипаттамасы </a:t>
            </a:r>
            <a:endParaRPr lang="ru-RU" sz="2400" dirty="0">
              <a:latin typeface="+mj-lt"/>
            </a:endParaRPr>
          </a:p>
          <a:p>
            <a:pPr lvl="0"/>
            <a:r>
              <a:rPr lang="kk-KZ" sz="2400" dirty="0" smtClean="0">
                <a:latin typeface="+mj-lt"/>
              </a:rPr>
              <a:t>Қорлардың жіктелуі</a:t>
            </a:r>
            <a:endParaRPr lang="ru-RU" sz="2400" dirty="0">
              <a:latin typeface="+mj-lt"/>
            </a:endParaRPr>
          </a:p>
          <a:p>
            <a:pPr lvl="0"/>
            <a:r>
              <a:rPr lang="kk-KZ" sz="2400" dirty="0">
                <a:latin typeface="+mj-lt"/>
              </a:rPr>
              <a:t>Материалдардың түсуін құжаттау және оның </a:t>
            </a:r>
            <a:r>
              <a:rPr lang="kk-KZ" sz="2400" dirty="0" smtClean="0">
                <a:latin typeface="+mj-lt"/>
              </a:rPr>
              <a:t>тәртібі</a:t>
            </a:r>
            <a:endParaRPr lang="ru-RU" sz="2400" dirty="0">
              <a:latin typeface="+mj-lt"/>
            </a:endParaRPr>
          </a:p>
          <a:p>
            <a:pPr lvl="0"/>
            <a:r>
              <a:rPr lang="kk-KZ" sz="2400" dirty="0" smtClean="0">
                <a:latin typeface="+mj-lt"/>
              </a:rPr>
              <a:t>Қорлар </a:t>
            </a:r>
            <a:r>
              <a:rPr lang="kk-KZ" sz="2400" dirty="0">
                <a:latin typeface="+mj-lt"/>
              </a:rPr>
              <a:t>қозғалысын </a:t>
            </a:r>
            <a:r>
              <a:rPr lang="kk-KZ" sz="2400" dirty="0" smtClean="0">
                <a:latin typeface="+mj-lt"/>
              </a:rPr>
              <a:t>құжаттау</a:t>
            </a:r>
            <a:endParaRPr lang="ru-RU" sz="2400" dirty="0">
              <a:latin typeface="+mj-lt"/>
            </a:endParaRPr>
          </a:p>
          <a:p>
            <a:pPr lvl="0"/>
            <a:r>
              <a:rPr lang="kk-KZ" sz="2400" dirty="0" smtClean="0">
                <a:latin typeface="+mj-lt"/>
              </a:rPr>
              <a:t>Қорларды  </a:t>
            </a:r>
            <a:r>
              <a:rPr lang="kk-KZ" sz="2400" dirty="0">
                <a:latin typeface="+mj-lt"/>
              </a:rPr>
              <a:t>бағалау </a:t>
            </a:r>
            <a:r>
              <a:rPr lang="kk-KZ" sz="2400" dirty="0" smtClean="0">
                <a:latin typeface="+mj-lt"/>
              </a:rPr>
              <a:t>әдістері</a:t>
            </a:r>
            <a:endParaRPr lang="ru-RU" sz="2400" dirty="0">
              <a:latin typeface="+mj-lt"/>
            </a:endParaRPr>
          </a:p>
          <a:p>
            <a:pPr lvl="0"/>
            <a:r>
              <a:rPr lang="ru-MO" sz="2400" dirty="0" err="1" smtClean="0">
                <a:latin typeface="+mj-lt"/>
              </a:rPr>
              <a:t>Қорларды</a:t>
            </a:r>
            <a:r>
              <a:rPr lang="ru-MO" sz="2400" dirty="0" smtClean="0">
                <a:latin typeface="+mj-lt"/>
              </a:rPr>
              <a:t> </a:t>
            </a:r>
            <a:r>
              <a:rPr lang="ru-MO" sz="2400" dirty="0" err="1" smtClean="0">
                <a:latin typeface="+mj-lt"/>
              </a:rPr>
              <a:t>түгендеу</a:t>
            </a:r>
            <a:endParaRPr lang="ru-RU" sz="2400" dirty="0">
              <a:latin typeface="+mj-lt"/>
            </a:endParaRPr>
          </a:p>
          <a:p>
            <a:endParaRPr lang="ru-RU" sz="2400" dirty="0">
              <a:latin typeface="+mj-lt"/>
            </a:endParaRPr>
          </a:p>
        </p:txBody>
      </p:sp>
    </p:spTree>
    <p:extLst>
      <p:ext uri="{BB962C8B-B14F-4D97-AF65-F5344CB8AC3E}">
        <p14:creationId xmlns:p14="http://schemas.microsoft.com/office/powerpoint/2010/main" val="3322210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67544" y="2564904"/>
            <a:ext cx="8229600" cy="1728192"/>
          </a:xfrm>
          <a:noFill/>
          <a:ln>
            <a:noFill/>
          </a:ln>
          <a:effectLst>
            <a:glow rad="228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a:prstTxWarp prst="textArchUp">
              <a:avLst/>
            </a:prstTxWarp>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uNone/>
            </a:pPr>
            <a:endParaRPr lang="kk-KZ" sz="2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algn="ctr">
              <a:buNone/>
            </a:pPr>
            <a:r>
              <a:rPr lang="kk-KZ"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НАЗАРЛАРЫңЫЗҒА </a:t>
            </a:r>
            <a:r>
              <a:rPr lang="kk-KZ"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РАХМЕТ!!!</a:t>
            </a:r>
            <a:endParaRPr lang="ru-RU"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kk-KZ" sz="2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rPr>
              <a:t> </a:t>
            </a:r>
            <a:r>
              <a:rPr lang="kk-KZ" sz="2400" dirty="0" smtClean="0">
                <a:ln w="11430"/>
                <a:solidFill>
                  <a:srgbClr val="002060"/>
                </a:solidFill>
              </a:rPr>
              <a:t>1 “Қорлар” 2 ҚЕХС-на сәйкес</a:t>
            </a:r>
            <a:endParaRPr lang="ru-RU" sz="2400" dirty="0">
              <a:ln w="11430"/>
              <a:solidFill>
                <a:srgbClr val="002060"/>
              </a:solidFill>
            </a:endParaRPr>
          </a:p>
        </p:txBody>
      </p:sp>
      <p:graphicFrame>
        <p:nvGraphicFramePr>
          <p:cNvPr id="4" name="Содержимое 3"/>
          <p:cNvGraphicFramePr>
            <a:graphicFrameLocks noGrp="1"/>
          </p:cNvGraphicFramePr>
          <p:nvPr>
            <p:ph sz="quarter" idx="1"/>
          </p:nvPr>
        </p:nvGraphicFramePr>
        <p:xfrm>
          <a:off x="457200" y="1340768"/>
          <a:ext cx="822960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3563888" y="1412776"/>
            <a:ext cx="1872208" cy="369332"/>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b="1" spc="50" dirty="0" smtClean="0">
                <a:ln w="11430"/>
                <a:gradFill>
                  <a:gsLst>
                    <a:gs pos="25000">
                      <a:schemeClr val="accent2">
                        <a:satMod val="155000"/>
                      </a:schemeClr>
                    </a:gs>
                    <a:gs pos="100000">
                      <a:schemeClr val="accent2">
                        <a:shade val="45000"/>
                        <a:satMod val="165000"/>
                      </a:schemeClr>
                    </a:gs>
                  </a:gsLst>
                  <a:lin ang="5400000"/>
                </a:gradFill>
              </a:rPr>
              <a:t>ҚОРЛАР - БҰЛ</a:t>
            </a:r>
            <a:endParaRPr lang="ru-RU" b="1" spc="50" dirty="0">
              <a:ln w="11430"/>
              <a:gradFill>
                <a:gsLst>
                  <a:gs pos="25000">
                    <a:schemeClr val="accent2">
                      <a:satMod val="155000"/>
                    </a:schemeClr>
                  </a:gs>
                  <a:gs pos="100000">
                    <a:schemeClr val="accent2">
                      <a:shade val="45000"/>
                      <a:satMod val="165000"/>
                    </a:schemeClr>
                  </a:gs>
                </a:gsLst>
                <a:lin ang="5400000"/>
              </a:gradFill>
            </a:endParaRPr>
          </a:p>
        </p:txBody>
      </p:sp>
    </p:spTree>
    <p:extLst>
      <p:ext uri="{BB962C8B-B14F-4D97-AF65-F5344CB8AC3E}">
        <p14:creationId xmlns:p14="http://schemas.microsoft.com/office/powerpoint/2010/main" val="1600988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467544" y="188640"/>
            <a:ext cx="8229600" cy="1066800"/>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kk-KZ" sz="2400" dirty="0" smtClean="0">
                <a:ln w="11430"/>
                <a:solidFill>
                  <a:srgbClr val="002060"/>
                </a:solidFill>
              </a:rPr>
              <a:t>2 </a:t>
            </a:r>
            <a:r>
              <a:rPr lang="kk-KZ" sz="2400" dirty="0" smtClean="0">
                <a:ln w="11430"/>
                <a:solidFill>
                  <a:srgbClr val="002060"/>
                </a:solidFill>
              </a:rPr>
              <a:t>Қорлар  </a:t>
            </a:r>
            <a:r>
              <a:rPr lang="kk-KZ" sz="2400" dirty="0" smtClean="0">
                <a:ln w="11430"/>
                <a:solidFill>
                  <a:srgbClr val="002060"/>
                </a:solidFill>
              </a:rPr>
              <a:t>есебіннің міндеттері</a:t>
            </a:r>
            <a:r>
              <a:rPr lang="ru-RU" sz="2400" dirty="0" smtClean="0">
                <a:ln w="11430"/>
                <a:solidFill>
                  <a:srgbClr val="002060"/>
                </a:solidFill>
              </a:rPr>
              <a:t/>
            </a:r>
            <a:br>
              <a:rPr lang="ru-RU" sz="2400" dirty="0" smtClean="0">
                <a:ln w="11430"/>
                <a:solidFill>
                  <a:srgbClr val="002060"/>
                </a:solidFill>
              </a:rPr>
            </a:br>
            <a:endParaRPr lang="ru-RU" sz="2400" dirty="0">
              <a:ln w="11430"/>
              <a:solidFill>
                <a:srgbClr val="002060"/>
              </a:solidFill>
            </a:endParaRPr>
          </a:p>
        </p:txBody>
      </p:sp>
      <p:graphicFrame>
        <p:nvGraphicFramePr>
          <p:cNvPr id="5" name="Схема 4"/>
          <p:cNvGraphicFramePr/>
          <p:nvPr>
            <p:extLst>
              <p:ext uri="{D42A27DB-BD31-4B8C-83A1-F6EECF244321}">
                <p14:modId xmlns:p14="http://schemas.microsoft.com/office/powerpoint/2010/main" val="1836299602"/>
              </p:ext>
            </p:extLst>
          </p:nvPr>
        </p:nvGraphicFramePr>
        <p:xfrm>
          <a:off x="827584" y="1517650"/>
          <a:ext cx="7488832" cy="4431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990600"/>
          </a:xfrm>
        </p:spPr>
        <p:txBody>
          <a:bodyPr>
            <a:noAutofit/>
          </a:bodyPr>
          <a:lstStyle/>
          <a:p>
            <a:pPr algn="ctr"/>
            <a:r>
              <a:rPr lang="uk-UA" sz="2000" b="1" dirty="0" err="1">
                <a:solidFill>
                  <a:srgbClr val="0070C0"/>
                </a:solidFill>
              </a:rPr>
              <a:t>Материалдық</a:t>
            </a:r>
            <a:r>
              <a:rPr lang="uk-UA" sz="2000" b="1" dirty="0">
                <a:solidFill>
                  <a:srgbClr val="0070C0"/>
                </a:solidFill>
              </a:rPr>
              <a:t> </a:t>
            </a:r>
            <a:r>
              <a:rPr lang="uk-UA" sz="2000" b="1" dirty="0" err="1">
                <a:solidFill>
                  <a:srgbClr val="0070C0"/>
                </a:solidFill>
              </a:rPr>
              <a:t>құндылықтардың</a:t>
            </a:r>
            <a:r>
              <a:rPr lang="uk-UA" sz="2000" b="1" dirty="0">
                <a:solidFill>
                  <a:srgbClr val="0070C0"/>
                </a:solidFill>
              </a:rPr>
              <a:t> </a:t>
            </a:r>
            <a:r>
              <a:rPr lang="uk-UA" sz="2000" b="1" dirty="0" err="1">
                <a:solidFill>
                  <a:srgbClr val="0070C0"/>
                </a:solidFill>
              </a:rPr>
              <a:t>барлық</a:t>
            </a:r>
            <a:r>
              <a:rPr lang="uk-UA" sz="2000" b="1" dirty="0">
                <a:solidFill>
                  <a:srgbClr val="0070C0"/>
                </a:solidFill>
              </a:rPr>
              <a:t> </a:t>
            </a:r>
            <a:r>
              <a:rPr lang="uk-UA" sz="2000" b="1" dirty="0" err="1">
                <a:solidFill>
                  <a:srgbClr val="0070C0"/>
                </a:solidFill>
              </a:rPr>
              <a:t>түрлері</a:t>
            </a:r>
            <a:r>
              <a:rPr lang="uk-UA" sz="2000" b="1" dirty="0">
                <a:solidFill>
                  <a:srgbClr val="0070C0"/>
                </a:solidFill>
              </a:rPr>
              <a:t> 1300 </a:t>
            </a:r>
            <a:r>
              <a:rPr lang="uk-UA" sz="2000" b="1" dirty="0" err="1">
                <a:solidFill>
                  <a:srgbClr val="0070C0"/>
                </a:solidFill>
              </a:rPr>
              <a:t>бөлімшенің</a:t>
            </a:r>
            <a:r>
              <a:rPr lang="uk-UA" sz="2000" b="1" dirty="0">
                <a:solidFill>
                  <a:srgbClr val="0070C0"/>
                </a:solidFill>
              </a:rPr>
              <a:t> </a:t>
            </a:r>
            <a:r>
              <a:rPr lang="uk-UA" sz="2000" b="1" dirty="0" err="1">
                <a:solidFill>
                  <a:srgbClr val="0070C0"/>
                </a:solidFill>
              </a:rPr>
              <a:t>активті</a:t>
            </a:r>
            <a:r>
              <a:rPr lang="uk-UA" sz="2000" b="1" dirty="0">
                <a:solidFill>
                  <a:srgbClr val="0070C0"/>
                </a:solidFill>
              </a:rPr>
              <a:t> </a:t>
            </a:r>
            <a:r>
              <a:rPr lang="uk-UA" sz="2000" b="1" dirty="0" err="1">
                <a:solidFill>
                  <a:srgbClr val="0070C0"/>
                </a:solidFill>
              </a:rPr>
              <a:t>шоттарында</a:t>
            </a:r>
            <a:r>
              <a:rPr lang="uk-UA" sz="2000" b="1" dirty="0">
                <a:solidFill>
                  <a:srgbClr val="0070C0"/>
                </a:solidFill>
              </a:rPr>
              <a:t> </a:t>
            </a:r>
            <a:r>
              <a:rPr lang="uk-UA" sz="2000" b="1" dirty="0" err="1">
                <a:solidFill>
                  <a:srgbClr val="0070C0"/>
                </a:solidFill>
              </a:rPr>
              <a:t>жүргізіледі</a:t>
            </a:r>
            <a:r>
              <a:rPr lang="uk-UA" sz="2000" b="1" dirty="0">
                <a:solidFill>
                  <a:srgbClr val="0070C0"/>
                </a:solidFill>
              </a:rPr>
              <a:t>.</a:t>
            </a:r>
            <a:r>
              <a:rPr lang="ru-RU" sz="2000" b="1" dirty="0">
                <a:solidFill>
                  <a:srgbClr val="0070C0"/>
                </a:solidFill>
              </a:rPr>
              <a:t/>
            </a:r>
            <a:br>
              <a:rPr lang="ru-RU" sz="2000" b="1" dirty="0">
                <a:solidFill>
                  <a:srgbClr val="0070C0"/>
                </a:solidFill>
              </a:rPr>
            </a:br>
            <a:endParaRPr lang="ru-RU" sz="2000" b="1" dirty="0">
              <a:solidFill>
                <a:srgbClr val="0070C0"/>
              </a:solidFill>
            </a:endParaRPr>
          </a:p>
        </p:txBody>
      </p:sp>
      <p:sp>
        <p:nvSpPr>
          <p:cNvPr id="3" name="Объект 2"/>
          <p:cNvSpPr>
            <a:spLocks noGrp="1"/>
          </p:cNvSpPr>
          <p:nvPr>
            <p:ph sz="quarter" idx="1"/>
          </p:nvPr>
        </p:nvSpPr>
        <p:spPr/>
        <p:txBody>
          <a:bodyPr>
            <a:normAutofit fontScale="77500" lnSpcReduction="20000"/>
          </a:bodyPr>
          <a:lstStyle/>
          <a:p>
            <a:pPr algn="just"/>
            <a:r>
              <a:rPr lang="kk-KZ" dirty="0" smtClean="0"/>
              <a:t>1310 </a:t>
            </a:r>
            <a:r>
              <a:rPr lang="kk-KZ" dirty="0"/>
              <a:t>"Шикізат пен материалдар" онда өндірістік процесте одан әрі пайдалануға арналған шикзаттар және материалдар есепке алынады; </a:t>
            </a:r>
            <a:endParaRPr lang="ru-RU" dirty="0"/>
          </a:p>
          <a:p>
            <a:pPr algn="just"/>
            <a:r>
              <a:rPr lang="kk-KZ" dirty="0"/>
              <a:t>1320 "Дайын өнім”, онда дайын және аяқталмаған өнім есепке алынады;</a:t>
            </a:r>
            <a:endParaRPr lang="ru-RU" dirty="0"/>
          </a:p>
          <a:p>
            <a:pPr algn="just"/>
            <a:r>
              <a:rPr lang="kk-KZ" dirty="0"/>
              <a:t>1330 “Тауарллар” онда сатып алынған және қайта сатуға сақталған тауарлардың қлзғалысына байланысты операциялар көрсетіледі;</a:t>
            </a:r>
            <a:endParaRPr lang="ru-RU" dirty="0"/>
          </a:p>
          <a:p>
            <a:pPr algn="just"/>
            <a:r>
              <a:rPr lang="kk-KZ" dirty="0" smtClean="0"/>
              <a:t>1340 </a:t>
            </a:r>
            <a:r>
              <a:rPr lang="kk-KZ" dirty="0"/>
              <a:t>«Аяқталмаған өндіріс», онда аяқталмаған өндіріс бойынша шығындар есепке алынады;</a:t>
            </a:r>
            <a:endParaRPr lang="ru-RU" dirty="0"/>
          </a:p>
          <a:p>
            <a:pPr algn="just"/>
            <a:r>
              <a:rPr lang="kk-KZ" dirty="0" smtClean="0"/>
              <a:t>1350 </a:t>
            </a:r>
            <a:r>
              <a:rPr lang="kk-KZ" dirty="0"/>
              <a:t>«өзге қорлар», онда алдыңғы топтарда көрсетілмеген өзге қорлар есепке алынады;</a:t>
            </a:r>
            <a:endParaRPr lang="ru-RU" dirty="0"/>
          </a:p>
          <a:p>
            <a:pPr algn="just"/>
            <a:r>
              <a:rPr lang="kk-KZ" dirty="0"/>
              <a:t>1360 «қорларды есептен шығару бойынша резерв», онда қорлардың құнын сатудың таза құнына дейін төмендетуге арналған резервтерді құруға және қозғалысына байланысты немесе моральдық жағынан ескертуге байланысты есепке алуға жататын қосылған құн салығының сомасын есепке алуға арналған. </a:t>
            </a:r>
            <a:endParaRPr lang="ru-RU" dirty="0"/>
          </a:p>
          <a:p>
            <a:pPr algn="just"/>
            <a:endParaRPr lang="ru-RU" dirty="0"/>
          </a:p>
        </p:txBody>
      </p:sp>
    </p:spTree>
    <p:extLst>
      <p:ext uri="{BB962C8B-B14F-4D97-AF65-F5344CB8AC3E}">
        <p14:creationId xmlns:p14="http://schemas.microsoft.com/office/powerpoint/2010/main" val="3568749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323528" y="1556792"/>
          <a:ext cx="4176463" cy="5123417"/>
        </p:xfrm>
        <a:graphic>
          <a:graphicData uri="http://schemas.openxmlformats.org/drawingml/2006/table">
            <a:tbl>
              <a:tblPr>
                <a:tableStyleId>{5DA37D80-6434-44D0-A028-1B22A696006F}</a:tableStyleId>
              </a:tblPr>
              <a:tblGrid>
                <a:gridCol w="2520280"/>
                <a:gridCol w="877521"/>
                <a:gridCol w="778662"/>
              </a:tblGrid>
              <a:tr h="360039">
                <a:tc rowSpan="2">
                  <a:txBody>
                    <a:bodyPr/>
                    <a:lstStyle/>
                    <a:p>
                      <a:pPr algn="ctr">
                        <a:lnSpc>
                          <a:spcPct val="100000"/>
                        </a:lnSpc>
                        <a:spcAft>
                          <a:spcPts val="0"/>
                        </a:spcAft>
                      </a:pPr>
                      <a:r>
                        <a:rPr lang="kk-KZ" sz="1100" dirty="0"/>
                        <a:t>Мазмұны</a:t>
                      </a:r>
                      <a:endParaRPr lang="ru-RU" sz="1100" dirty="0">
                        <a:latin typeface="Arial" pitchFamily="34" charset="0"/>
                        <a:ea typeface="Times New Roman"/>
                        <a:cs typeface="Arial" pitchFamily="34" charset="0"/>
                      </a:endParaRPr>
                    </a:p>
                  </a:txBody>
                  <a:tcPr marL="19243" marR="19243" marT="0" marB="0" anchor="ctr"/>
                </a:tc>
                <a:tc gridSpan="2">
                  <a:txBody>
                    <a:bodyPr/>
                    <a:lstStyle/>
                    <a:p>
                      <a:pPr algn="ctr">
                        <a:lnSpc>
                          <a:spcPct val="100000"/>
                        </a:lnSpc>
                        <a:spcAft>
                          <a:spcPts val="0"/>
                        </a:spcAft>
                      </a:pPr>
                      <a:r>
                        <a:rPr lang="kk-KZ" sz="1100" spc="25" dirty="0"/>
                        <a:t>Шот </a:t>
                      </a:r>
                      <a:r>
                        <a:rPr lang="kk-KZ" sz="1100" spc="25" dirty="0" smtClean="0"/>
                        <a:t>корреспонденциясы</a:t>
                      </a:r>
                      <a:endParaRPr lang="ru-RU" sz="1100" dirty="0">
                        <a:latin typeface="Arial" pitchFamily="34" charset="0"/>
                        <a:ea typeface="Times New Roman"/>
                        <a:cs typeface="Arial" pitchFamily="34" charset="0"/>
                      </a:endParaRPr>
                    </a:p>
                  </a:txBody>
                  <a:tcPr marL="19243" marR="19243" marT="0" marB="0" anchor="ctr"/>
                </a:tc>
                <a:tc hMerge="1">
                  <a:txBody>
                    <a:bodyPr/>
                    <a:lstStyle/>
                    <a:p>
                      <a:endParaRPr lang="ru-RU"/>
                    </a:p>
                  </a:txBody>
                  <a:tcPr/>
                </a:tc>
              </a:tr>
              <a:tr h="0">
                <a:tc vMerge="1">
                  <a:txBody>
                    <a:bodyPr/>
                    <a:lstStyle/>
                    <a:p>
                      <a:endParaRPr lang="ru-RU"/>
                    </a:p>
                  </a:txBody>
                  <a:tcPr/>
                </a:tc>
                <a:tc>
                  <a:txBody>
                    <a:bodyPr/>
                    <a:lstStyle/>
                    <a:p>
                      <a:pPr algn="ctr">
                        <a:lnSpc>
                          <a:spcPct val="100000"/>
                        </a:lnSpc>
                        <a:spcAft>
                          <a:spcPts val="0"/>
                        </a:spcAft>
                      </a:pPr>
                      <a:r>
                        <a:rPr lang="kk-KZ" sz="1100" spc="-25" dirty="0"/>
                        <a:t>Дебет</a:t>
                      </a:r>
                      <a:endParaRPr lang="ru-RU" sz="1100" dirty="0">
                        <a:latin typeface="Arial" pitchFamily="34" charset="0"/>
                        <a:ea typeface="Times New Roman"/>
                        <a:cs typeface="Arial" pitchFamily="34" charset="0"/>
                      </a:endParaRPr>
                    </a:p>
                  </a:txBody>
                  <a:tcPr marL="19243" marR="19243" marT="0" marB="0"/>
                </a:tc>
                <a:tc>
                  <a:txBody>
                    <a:bodyPr/>
                    <a:lstStyle/>
                    <a:p>
                      <a:pPr algn="ctr">
                        <a:lnSpc>
                          <a:spcPct val="100000"/>
                        </a:lnSpc>
                        <a:spcAft>
                          <a:spcPts val="0"/>
                        </a:spcAft>
                      </a:pPr>
                      <a:r>
                        <a:rPr lang="kk-KZ" sz="1100" spc="25" dirty="0"/>
                        <a:t>кредит</a:t>
                      </a:r>
                      <a:endParaRPr lang="ru-RU" sz="1100" dirty="0">
                        <a:latin typeface="Arial" pitchFamily="34" charset="0"/>
                        <a:ea typeface="Times New Roman"/>
                        <a:cs typeface="Arial" pitchFamily="34" charset="0"/>
                      </a:endParaRPr>
                    </a:p>
                  </a:txBody>
                  <a:tcPr marL="19243" marR="19243" marT="0" marB="0"/>
                </a:tc>
              </a:tr>
              <a:tr h="449827">
                <a:tc>
                  <a:txBody>
                    <a:bodyPr/>
                    <a:lstStyle/>
                    <a:p>
                      <a:pPr algn="just">
                        <a:lnSpc>
                          <a:spcPct val="115000"/>
                        </a:lnSpc>
                        <a:spcAft>
                          <a:spcPts val="0"/>
                        </a:spcAft>
                      </a:pPr>
                      <a:r>
                        <a:rPr lang="kk-KZ" sz="1100" dirty="0"/>
                        <a:t>Жабдықтаушылар мен жеткізушілерден келген материалдық есеп айырысу құжатының келгеніне қарамастан кіріске алынды. </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100" dirty="0"/>
                        <a:t>1300</a:t>
                      </a:r>
                      <a:endParaRPr lang="ru-RU" sz="1100" dirty="0"/>
                    </a:p>
                    <a:p>
                      <a:pPr algn="ctr">
                        <a:lnSpc>
                          <a:spcPct val="115000"/>
                        </a:lnSpc>
                        <a:spcAft>
                          <a:spcPts val="0"/>
                        </a:spcAft>
                      </a:pPr>
                      <a:r>
                        <a:rPr lang="kk-KZ" sz="1100" dirty="0"/>
                        <a:t>бөлімшесі</a:t>
                      </a:r>
                      <a:endParaRPr lang="ru-RU" sz="1100" dirty="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100"/>
                        <a:t>3310</a:t>
                      </a:r>
                      <a:endParaRPr lang="ru-RU" sz="1100">
                        <a:latin typeface="Times New Roman"/>
                        <a:ea typeface="Times New Roman"/>
                        <a:cs typeface="Times New Roman"/>
                      </a:endParaRPr>
                    </a:p>
                  </a:txBody>
                  <a:tcPr marL="68580" marR="68580" marT="0" marB="0" anchor="ctr"/>
                </a:tc>
              </a:tr>
              <a:tr h="372790">
                <a:tc>
                  <a:txBody>
                    <a:bodyPr/>
                    <a:lstStyle/>
                    <a:p>
                      <a:pPr algn="just">
                        <a:lnSpc>
                          <a:spcPct val="115000"/>
                        </a:lnSpc>
                        <a:spcAft>
                          <a:spcPts val="0"/>
                        </a:spcAft>
                      </a:pPr>
                      <a:r>
                        <a:rPr lang="kk-KZ" sz="1100" dirty="0"/>
                        <a:t>Сатылып алынған материалдардың құны кассадан (қолма-қол ақшамен) төленді</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100" dirty="0"/>
                        <a:t>1311-1315</a:t>
                      </a:r>
                      <a:endParaRPr lang="ru-RU" sz="1100" dirty="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100"/>
                        <a:t>1010</a:t>
                      </a:r>
                      <a:endParaRPr lang="ru-RU" sz="1100">
                        <a:latin typeface="Times New Roman"/>
                        <a:ea typeface="Times New Roman"/>
                        <a:cs typeface="Times New Roman"/>
                      </a:endParaRPr>
                    </a:p>
                  </a:txBody>
                  <a:tcPr marL="68580" marR="68580" marT="0" marB="0" anchor="ctr"/>
                </a:tc>
              </a:tr>
              <a:tr h="600087">
                <a:tc>
                  <a:txBody>
                    <a:bodyPr/>
                    <a:lstStyle/>
                    <a:p>
                      <a:pPr algn="just">
                        <a:lnSpc>
                          <a:spcPct val="115000"/>
                        </a:lnSpc>
                        <a:spcAft>
                          <a:spcPts val="0"/>
                        </a:spcAft>
                      </a:pPr>
                      <a:r>
                        <a:rPr lang="kk-KZ" sz="1100"/>
                        <a:t>Есеп беруге тиісті тұлғалар арқылы сатылып алынған материалдық құндылықтардың құны</a:t>
                      </a:r>
                      <a:endParaRPr lang="ru-RU"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100"/>
                        <a:t>1311-1315</a:t>
                      </a:r>
                      <a:endParaRPr lang="ru-RU" sz="110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100"/>
                        <a:t>1250</a:t>
                      </a:r>
                      <a:endParaRPr lang="ru-RU" sz="1100">
                        <a:latin typeface="Times New Roman"/>
                        <a:ea typeface="Times New Roman"/>
                        <a:cs typeface="Times New Roman"/>
                      </a:endParaRPr>
                    </a:p>
                  </a:txBody>
                  <a:tcPr marL="68580" marR="68580" marT="0" marB="0" anchor="ctr"/>
                </a:tc>
              </a:tr>
              <a:tr h="381330">
                <a:tc>
                  <a:txBody>
                    <a:bodyPr/>
                    <a:lstStyle/>
                    <a:p>
                      <a:pPr algn="just">
                        <a:lnSpc>
                          <a:spcPct val="115000"/>
                        </a:lnSpc>
                        <a:spcAft>
                          <a:spcPts val="0"/>
                        </a:spcAft>
                      </a:pPr>
                      <a:r>
                        <a:rPr lang="kk-KZ" sz="1100"/>
                        <a:t>Заңды тұлғалар мен жеке адамдардан өтеусіз (тегін) келіп түскен материал</a:t>
                      </a:r>
                      <a:endParaRPr lang="ru-RU"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100"/>
                        <a:t>1311-1315</a:t>
                      </a:r>
                      <a:endParaRPr lang="ru-RU" sz="110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100"/>
                        <a:t>6220</a:t>
                      </a:r>
                      <a:endParaRPr lang="ru-RU" sz="1100">
                        <a:latin typeface="Times New Roman"/>
                        <a:ea typeface="Times New Roman"/>
                        <a:cs typeface="Times New Roman"/>
                      </a:endParaRPr>
                    </a:p>
                  </a:txBody>
                  <a:tcPr marL="68580" marR="68580" marT="0" marB="0" anchor="ctr"/>
                </a:tc>
              </a:tr>
              <a:tr h="648185">
                <a:tc>
                  <a:txBody>
                    <a:bodyPr/>
                    <a:lstStyle/>
                    <a:p>
                      <a:pPr algn="just">
                        <a:lnSpc>
                          <a:spcPct val="115000"/>
                        </a:lnSpc>
                        <a:spcAft>
                          <a:spcPts val="0"/>
                        </a:spcAft>
                      </a:pPr>
                      <a:r>
                        <a:rPr lang="kk-KZ" sz="1100" dirty="0"/>
                        <a:t>Негізгі құралды бұзғаннан, істен шығарғаннан алынған материалдық құндылықтар</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100"/>
                        <a:t>1311-1315</a:t>
                      </a:r>
                      <a:endParaRPr lang="ru-RU" sz="110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100"/>
                        <a:t>6210</a:t>
                      </a:r>
                      <a:endParaRPr lang="ru-RU" sz="1100">
                        <a:latin typeface="Times New Roman"/>
                        <a:ea typeface="Times New Roman"/>
                        <a:cs typeface="Times New Roman"/>
                      </a:endParaRPr>
                    </a:p>
                  </a:txBody>
                  <a:tcPr marL="68580" marR="68580" marT="0" marB="0" anchor="ctr"/>
                </a:tc>
              </a:tr>
              <a:tr h="558820">
                <a:tc>
                  <a:txBody>
                    <a:bodyPr/>
                    <a:lstStyle/>
                    <a:p>
                      <a:pPr algn="just">
                        <a:lnSpc>
                          <a:spcPct val="115000"/>
                        </a:lnSpc>
                        <a:spcAft>
                          <a:spcPts val="0"/>
                        </a:spcAft>
                      </a:pPr>
                      <a:r>
                        <a:rPr lang="kk-KZ" sz="1100" dirty="0"/>
                        <a:t>Жабдықтаушылар мен жеткізушілерден келген материалдық есеп айырысу құжатының келгеніне қарамастан кіріске алынды. </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100" dirty="0"/>
                        <a:t>1300</a:t>
                      </a:r>
                      <a:endParaRPr lang="ru-RU" sz="1100" dirty="0"/>
                    </a:p>
                    <a:p>
                      <a:pPr algn="ctr">
                        <a:lnSpc>
                          <a:spcPct val="115000"/>
                        </a:lnSpc>
                        <a:spcAft>
                          <a:spcPts val="0"/>
                        </a:spcAft>
                      </a:pPr>
                      <a:r>
                        <a:rPr lang="kk-KZ" sz="1100" dirty="0"/>
                        <a:t>бөлімшесі</a:t>
                      </a:r>
                      <a:endParaRPr lang="ru-RU" sz="1100" dirty="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100" dirty="0"/>
                        <a:t>3310</a:t>
                      </a:r>
                      <a:endParaRPr lang="ru-RU" sz="1100" dirty="0">
                        <a:latin typeface="Times New Roman"/>
                        <a:ea typeface="Times New Roman"/>
                        <a:cs typeface="Times New Roman"/>
                      </a:endParaRPr>
                    </a:p>
                  </a:txBody>
                  <a:tcPr marL="68580" marR="68580" marT="0" marB="0" anchor="ctr"/>
                </a:tc>
              </a:tr>
              <a:tr h="558820">
                <a:tc>
                  <a:txBody>
                    <a:bodyPr/>
                    <a:lstStyle/>
                    <a:p>
                      <a:pPr algn="just">
                        <a:lnSpc>
                          <a:spcPct val="115000"/>
                        </a:lnSpc>
                        <a:spcAft>
                          <a:spcPts val="0"/>
                        </a:spcAft>
                      </a:pPr>
                      <a:r>
                        <a:rPr lang="kk-KZ" sz="1200" dirty="0"/>
                        <a:t>Кәсіпорындар мен ұйымдардың өз өндірісінде өндіріліп, дайындалып өз қажетіне пайдалануға арналған материалдарды кіріске алу</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200"/>
                        <a:t>1311-1317</a:t>
                      </a:r>
                      <a:endParaRPr lang="ru-RU" sz="110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200" dirty="0"/>
                        <a:t>8110</a:t>
                      </a:r>
                      <a:r>
                        <a:rPr lang="kk-KZ" sz="1200" dirty="0" smtClean="0"/>
                        <a:t>,</a:t>
                      </a:r>
                    </a:p>
                    <a:p>
                      <a:pPr algn="ctr">
                        <a:lnSpc>
                          <a:spcPct val="115000"/>
                        </a:lnSpc>
                        <a:spcAft>
                          <a:spcPts val="0"/>
                        </a:spcAft>
                      </a:pPr>
                      <a:r>
                        <a:rPr lang="kk-KZ" sz="1200" dirty="0" smtClean="0"/>
                        <a:t>8310</a:t>
                      </a:r>
                      <a:endParaRPr lang="ru-RU" sz="1100" dirty="0">
                        <a:latin typeface="Times New Roman"/>
                        <a:ea typeface="Times New Roman"/>
                        <a:cs typeface="Times New Roman"/>
                      </a:endParaRPr>
                    </a:p>
                  </a:txBody>
                  <a:tcPr marL="68580" marR="68580" marT="0" marB="0" anchor="ctr"/>
                </a:tc>
              </a:tr>
            </a:tbl>
          </a:graphicData>
        </a:graphic>
      </p:graphicFrame>
      <p:graphicFrame>
        <p:nvGraphicFramePr>
          <p:cNvPr id="5" name="Таблица 4"/>
          <p:cNvGraphicFramePr>
            <a:graphicFrameLocks noGrp="1"/>
          </p:cNvGraphicFramePr>
          <p:nvPr/>
        </p:nvGraphicFramePr>
        <p:xfrm>
          <a:off x="4716016" y="1565153"/>
          <a:ext cx="4176464" cy="5253977"/>
        </p:xfrm>
        <a:graphic>
          <a:graphicData uri="http://schemas.openxmlformats.org/drawingml/2006/table">
            <a:tbl>
              <a:tblPr>
                <a:tableStyleId>{5DA37D80-6434-44D0-A028-1B22A696006F}</a:tableStyleId>
              </a:tblPr>
              <a:tblGrid>
                <a:gridCol w="2311971"/>
                <a:gridCol w="969536"/>
                <a:gridCol w="894957"/>
              </a:tblGrid>
              <a:tr h="249161">
                <a:tc rowSpan="2">
                  <a:txBody>
                    <a:bodyPr/>
                    <a:lstStyle/>
                    <a:p>
                      <a:pPr algn="ctr">
                        <a:lnSpc>
                          <a:spcPct val="100000"/>
                        </a:lnSpc>
                        <a:spcAft>
                          <a:spcPts val="0"/>
                        </a:spcAft>
                      </a:pPr>
                      <a:r>
                        <a:rPr lang="kk-KZ" sz="1100" dirty="0"/>
                        <a:t>Мазмұны</a:t>
                      </a:r>
                      <a:endParaRPr lang="ru-RU" sz="1100" dirty="0">
                        <a:latin typeface="Arial" pitchFamily="34" charset="0"/>
                        <a:ea typeface="Times New Roman"/>
                        <a:cs typeface="Arial" pitchFamily="34" charset="0"/>
                      </a:endParaRPr>
                    </a:p>
                  </a:txBody>
                  <a:tcPr marL="19243" marR="19243" marT="0" marB="0" anchor="ctr"/>
                </a:tc>
                <a:tc gridSpan="2">
                  <a:txBody>
                    <a:bodyPr/>
                    <a:lstStyle/>
                    <a:p>
                      <a:pPr algn="ctr">
                        <a:lnSpc>
                          <a:spcPct val="100000"/>
                        </a:lnSpc>
                        <a:spcAft>
                          <a:spcPts val="0"/>
                        </a:spcAft>
                      </a:pPr>
                      <a:r>
                        <a:rPr lang="kk-KZ" sz="1100" spc="25" dirty="0"/>
                        <a:t>Шот корреспонденциясы</a:t>
                      </a:r>
                      <a:endParaRPr lang="ru-RU" sz="1100" dirty="0">
                        <a:latin typeface="Arial" pitchFamily="34" charset="0"/>
                        <a:ea typeface="Times New Roman"/>
                        <a:cs typeface="Arial" pitchFamily="34" charset="0"/>
                      </a:endParaRPr>
                    </a:p>
                  </a:txBody>
                  <a:tcPr marL="19243" marR="19243" marT="0" marB="0" anchor="ctr"/>
                </a:tc>
                <a:tc hMerge="1">
                  <a:txBody>
                    <a:bodyPr/>
                    <a:lstStyle/>
                    <a:p>
                      <a:endParaRPr lang="ru-RU"/>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2802">
                <a:tc vMerge="1">
                  <a:txBody>
                    <a:bodyPr/>
                    <a:lstStyle/>
                    <a:p>
                      <a:endParaRPr lang="ru-RU"/>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0000"/>
                        </a:lnSpc>
                        <a:spcAft>
                          <a:spcPts val="0"/>
                        </a:spcAft>
                      </a:pPr>
                      <a:r>
                        <a:rPr lang="kk-KZ" sz="1100" spc="-25" dirty="0"/>
                        <a:t>Дебет</a:t>
                      </a:r>
                      <a:endParaRPr lang="ru-RU" sz="1100" dirty="0">
                        <a:latin typeface="Arial" pitchFamily="34" charset="0"/>
                        <a:ea typeface="Times New Roman"/>
                        <a:cs typeface="Arial" pitchFamily="34" charset="0"/>
                      </a:endParaRPr>
                    </a:p>
                  </a:txBody>
                  <a:tcPr marL="19243" marR="19243" marT="0" marB="0"/>
                </a:tc>
                <a:tc>
                  <a:txBody>
                    <a:bodyPr/>
                    <a:lstStyle/>
                    <a:p>
                      <a:pPr algn="ctr">
                        <a:lnSpc>
                          <a:spcPct val="100000"/>
                        </a:lnSpc>
                        <a:spcAft>
                          <a:spcPts val="0"/>
                        </a:spcAft>
                      </a:pPr>
                      <a:r>
                        <a:rPr lang="kk-KZ" sz="1100" spc="25" dirty="0"/>
                        <a:t>кредит</a:t>
                      </a:r>
                      <a:endParaRPr lang="ru-RU" sz="1100" dirty="0">
                        <a:latin typeface="Arial" pitchFamily="34" charset="0"/>
                        <a:ea typeface="Times New Roman"/>
                        <a:cs typeface="Arial" pitchFamily="34" charset="0"/>
                      </a:endParaRPr>
                    </a:p>
                  </a:txBody>
                  <a:tcPr marL="19243" marR="19243" marT="0" marB="0"/>
                </a:tc>
              </a:tr>
              <a:tr h="1621047">
                <a:tc>
                  <a:txBody>
                    <a:bodyPr/>
                    <a:lstStyle/>
                    <a:p>
                      <a:pPr algn="just">
                        <a:lnSpc>
                          <a:spcPct val="115000"/>
                        </a:lnSpc>
                        <a:spcAft>
                          <a:spcPts val="0"/>
                        </a:spcAft>
                      </a:pPr>
                      <a:r>
                        <a:rPr lang="kk-KZ" sz="1200" dirty="0"/>
                        <a:t>Өндіріс пен шаруашылыққа </a:t>
                      </a:r>
                      <a:endParaRPr lang="ru-RU" sz="1100" dirty="0"/>
                    </a:p>
                    <a:p>
                      <a:pPr algn="just">
                        <a:lnSpc>
                          <a:spcPct val="115000"/>
                        </a:lnSpc>
                        <a:spcAft>
                          <a:spcPts val="0"/>
                        </a:spcAft>
                      </a:pPr>
                      <a:r>
                        <a:rPr lang="kk-KZ" sz="1200" dirty="0"/>
                        <a:t>пайдалану үшін жіберілген материалдар:</a:t>
                      </a:r>
                      <a:endParaRPr lang="ru-RU" sz="1100" dirty="0"/>
                    </a:p>
                    <a:p>
                      <a:pPr algn="just">
                        <a:lnSpc>
                          <a:spcPct val="115000"/>
                        </a:lnSpc>
                        <a:spcAft>
                          <a:spcPts val="0"/>
                        </a:spcAft>
                      </a:pPr>
                      <a:r>
                        <a:rPr lang="kk-KZ" sz="1200" dirty="0"/>
                        <a:t>-негізі өндіріске;</a:t>
                      </a:r>
                      <a:endParaRPr lang="ru-RU" sz="1100" dirty="0"/>
                    </a:p>
                    <a:p>
                      <a:pPr algn="just">
                        <a:lnSpc>
                          <a:spcPct val="115000"/>
                        </a:lnSpc>
                        <a:spcAft>
                          <a:spcPts val="0"/>
                        </a:spcAft>
                      </a:pPr>
                      <a:r>
                        <a:rPr lang="kk-KZ" sz="1200" dirty="0"/>
                        <a:t>- қосалқы өндіріске;</a:t>
                      </a:r>
                      <a:endParaRPr lang="ru-RU" sz="1100" dirty="0"/>
                    </a:p>
                    <a:p>
                      <a:pPr algn="just">
                        <a:lnSpc>
                          <a:spcPct val="115000"/>
                        </a:lnSpc>
                        <a:spcAft>
                          <a:spcPts val="0"/>
                        </a:spcAft>
                      </a:pPr>
                      <a:r>
                        <a:rPr lang="kk-KZ" sz="1200" dirty="0"/>
                        <a:t>- цехқа (үстеме шығын);</a:t>
                      </a:r>
                      <a:endParaRPr lang="ru-RU" sz="1100" dirty="0"/>
                    </a:p>
                    <a:p>
                      <a:pPr algn="just">
                        <a:lnSpc>
                          <a:spcPct val="115000"/>
                        </a:lnSpc>
                        <a:spcAft>
                          <a:spcPts val="0"/>
                        </a:spcAft>
                      </a:pPr>
                      <a:r>
                        <a:rPr lang="kk-KZ" sz="1200" dirty="0"/>
                        <a:t>- ұйымның әкімшілік шығындарына</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kk-KZ" sz="1200" dirty="0"/>
                    </a:p>
                    <a:p>
                      <a:pPr algn="ctr">
                        <a:lnSpc>
                          <a:spcPct val="115000"/>
                        </a:lnSpc>
                        <a:spcAft>
                          <a:spcPts val="0"/>
                        </a:spcAft>
                      </a:pPr>
                      <a:r>
                        <a:rPr lang="kk-KZ" sz="1200" dirty="0"/>
                        <a:t>8110</a:t>
                      </a:r>
                      <a:endParaRPr lang="ru-RU" sz="1100" dirty="0"/>
                    </a:p>
                    <a:p>
                      <a:pPr algn="ctr">
                        <a:lnSpc>
                          <a:spcPct val="115000"/>
                        </a:lnSpc>
                        <a:spcAft>
                          <a:spcPts val="0"/>
                        </a:spcAft>
                      </a:pPr>
                      <a:r>
                        <a:rPr lang="kk-KZ" sz="1200" dirty="0"/>
                        <a:t>8310</a:t>
                      </a:r>
                      <a:endParaRPr lang="ru-RU" sz="1100" dirty="0"/>
                    </a:p>
                    <a:p>
                      <a:pPr algn="ctr">
                        <a:lnSpc>
                          <a:spcPct val="115000"/>
                        </a:lnSpc>
                        <a:spcAft>
                          <a:spcPts val="0"/>
                        </a:spcAft>
                      </a:pPr>
                      <a:r>
                        <a:rPr lang="kk-KZ" sz="1200" dirty="0"/>
                        <a:t>8410</a:t>
                      </a:r>
                      <a:endParaRPr lang="ru-RU" sz="1100" dirty="0"/>
                    </a:p>
                    <a:p>
                      <a:pPr algn="ctr">
                        <a:lnSpc>
                          <a:spcPct val="115000"/>
                        </a:lnSpc>
                        <a:spcAft>
                          <a:spcPts val="0"/>
                        </a:spcAft>
                      </a:pPr>
                      <a:r>
                        <a:rPr lang="kk-KZ" sz="1200" dirty="0"/>
                        <a:t>7210</a:t>
                      </a:r>
                      <a:endParaRPr lang="ru-RU" sz="1100" dirty="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200" dirty="0"/>
                        <a:t>1300 бөлім шоттары</a:t>
                      </a:r>
                      <a:endParaRPr lang="ru-RU" sz="1100" dirty="0">
                        <a:latin typeface="Times New Roman"/>
                        <a:ea typeface="Times New Roman"/>
                        <a:cs typeface="Times New Roman"/>
                      </a:endParaRPr>
                    </a:p>
                  </a:txBody>
                  <a:tcPr marL="68580" marR="68580" marT="0" marB="0" anchor="ctr"/>
                </a:tc>
              </a:tr>
              <a:tr h="804080">
                <a:tc>
                  <a:txBody>
                    <a:bodyPr/>
                    <a:lstStyle/>
                    <a:p>
                      <a:pPr algn="just">
                        <a:lnSpc>
                          <a:spcPct val="115000"/>
                        </a:lnSpc>
                        <a:spcAft>
                          <a:spcPts val="0"/>
                        </a:spcAft>
                      </a:pPr>
                      <a:r>
                        <a:rPr lang="kk-KZ" sz="1200" dirty="0"/>
                        <a:t>Салынып жатқан (аяқталмаған) құрылысқа жіберу мақсатымен есептен шығарылған материалдар</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200"/>
                        <a:t>2930</a:t>
                      </a:r>
                      <a:endParaRPr lang="ru-RU" sz="110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200"/>
                        <a:t>1311-1315,1317</a:t>
                      </a:r>
                      <a:endParaRPr lang="ru-RU" sz="1100">
                        <a:latin typeface="Times New Roman"/>
                        <a:ea typeface="Times New Roman"/>
                        <a:cs typeface="Times New Roman"/>
                      </a:endParaRPr>
                    </a:p>
                  </a:txBody>
                  <a:tcPr marL="68580" marR="68580" marT="0" marB="0" anchor="ctr"/>
                </a:tc>
              </a:tr>
              <a:tr h="599838">
                <a:tc>
                  <a:txBody>
                    <a:bodyPr/>
                    <a:lstStyle/>
                    <a:p>
                      <a:pPr algn="just">
                        <a:lnSpc>
                          <a:spcPct val="115000"/>
                        </a:lnSpc>
                        <a:spcAft>
                          <a:spcPts val="0"/>
                        </a:spcAft>
                      </a:pPr>
                      <a:r>
                        <a:rPr lang="kk-KZ" sz="1200"/>
                        <a:t>Өндірістік ақауды жөңдеу үшін есептен шығарылған материалдар</a:t>
                      </a:r>
                      <a:endParaRPr lang="ru-RU"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200" dirty="0"/>
                        <a:t>8110,8310</a:t>
                      </a:r>
                      <a:endParaRPr lang="ru-RU" sz="1100" dirty="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200" dirty="0"/>
                        <a:t>1311-1315</a:t>
                      </a:r>
                      <a:endParaRPr lang="ru-RU" sz="1100" dirty="0">
                        <a:latin typeface="Times New Roman"/>
                        <a:ea typeface="Times New Roman"/>
                        <a:cs typeface="Times New Roman"/>
                      </a:endParaRPr>
                    </a:p>
                  </a:txBody>
                  <a:tcPr marL="68580" marR="68580" marT="0" marB="0" anchor="ctr"/>
                </a:tc>
              </a:tr>
              <a:tr h="599838">
                <a:tc>
                  <a:txBody>
                    <a:bodyPr/>
                    <a:lstStyle/>
                    <a:p>
                      <a:pPr algn="just">
                        <a:lnSpc>
                          <a:spcPct val="115000"/>
                        </a:lnSpc>
                        <a:spcAft>
                          <a:spcPts val="0"/>
                        </a:spcAft>
                      </a:pPr>
                      <a:r>
                        <a:rPr lang="kk-KZ" sz="1200"/>
                        <a:t>Түгендеу барысында бүлінген және жетпей қалған материалдарды есептен шығару</a:t>
                      </a:r>
                      <a:endParaRPr lang="ru-RU"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200"/>
                        <a:t>7210</a:t>
                      </a:r>
                      <a:endParaRPr lang="ru-RU" sz="110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200"/>
                        <a:t>1311-1315,1317</a:t>
                      </a:r>
                      <a:endParaRPr lang="ru-RU" sz="1100">
                        <a:latin typeface="Times New Roman"/>
                        <a:ea typeface="Times New Roman"/>
                        <a:cs typeface="Times New Roman"/>
                      </a:endParaRPr>
                    </a:p>
                  </a:txBody>
                  <a:tcPr marL="68580" marR="68580" marT="0" marB="0" anchor="ctr"/>
                </a:tc>
              </a:tr>
              <a:tr h="395596">
                <a:tc>
                  <a:txBody>
                    <a:bodyPr/>
                    <a:lstStyle/>
                    <a:p>
                      <a:pPr algn="just">
                        <a:lnSpc>
                          <a:spcPct val="115000"/>
                        </a:lnSpc>
                        <a:spcAft>
                          <a:spcPts val="0"/>
                        </a:spcAft>
                      </a:pPr>
                      <a:r>
                        <a:rPr lang="kk-KZ" sz="1200" dirty="0"/>
                        <a:t>Басқа ұйымға әрі қарай жөңдеуге берілген материалдар</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200"/>
                        <a:t>1316</a:t>
                      </a:r>
                      <a:endParaRPr lang="ru-RU" sz="110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200"/>
                        <a:t>1311-1315,1317</a:t>
                      </a:r>
                      <a:endParaRPr lang="ru-RU" sz="1100">
                        <a:latin typeface="Times New Roman"/>
                        <a:ea typeface="Times New Roman"/>
                        <a:cs typeface="Times New Roman"/>
                      </a:endParaRPr>
                    </a:p>
                  </a:txBody>
                  <a:tcPr marL="68580" marR="68580" marT="0" marB="0" anchor="ctr"/>
                </a:tc>
              </a:tr>
              <a:tr h="599838">
                <a:tc>
                  <a:txBody>
                    <a:bodyPr/>
                    <a:lstStyle/>
                    <a:p>
                      <a:pPr algn="just">
                        <a:lnSpc>
                          <a:spcPct val="115000"/>
                        </a:lnSpc>
                        <a:spcAft>
                          <a:spcPts val="0"/>
                        </a:spcAft>
                      </a:pPr>
                      <a:r>
                        <a:rPr lang="kk-KZ" sz="1200" dirty="0"/>
                        <a:t>Кәсіпорындар мен ұйымдардың жөңдеуден алынған материалдарына</a:t>
                      </a:r>
                      <a:endParaRPr lang="ru-RU"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kk-KZ" sz="1200"/>
                        <a:t>1311-1315,1317</a:t>
                      </a:r>
                      <a:endParaRPr lang="ru-RU" sz="1100">
                        <a:latin typeface="Times New Roman"/>
                        <a:ea typeface="Times New Roman"/>
                        <a:cs typeface="Times New Roman"/>
                      </a:endParaRPr>
                    </a:p>
                  </a:txBody>
                  <a:tcPr marL="68580" marR="68580" marT="0" marB="0" anchor="ctr"/>
                </a:tc>
                <a:tc>
                  <a:txBody>
                    <a:bodyPr/>
                    <a:lstStyle/>
                    <a:p>
                      <a:pPr algn="ctr">
                        <a:lnSpc>
                          <a:spcPct val="115000"/>
                        </a:lnSpc>
                        <a:spcAft>
                          <a:spcPts val="0"/>
                        </a:spcAft>
                      </a:pPr>
                      <a:r>
                        <a:rPr lang="kk-KZ" sz="1200" dirty="0"/>
                        <a:t>1316</a:t>
                      </a:r>
                      <a:endParaRPr lang="ru-RU" sz="1100" dirty="0">
                        <a:latin typeface="Times New Roman"/>
                        <a:ea typeface="Times New Roman"/>
                        <a:cs typeface="Times New Roman"/>
                      </a:endParaRPr>
                    </a:p>
                  </a:txBody>
                  <a:tcPr marL="68580" marR="68580" marT="0" marB="0" anchor="ctr"/>
                </a:tc>
              </a:tr>
            </a:tbl>
          </a:graphicData>
        </a:graphic>
      </p:graphicFrame>
      <p:sp>
        <p:nvSpPr>
          <p:cNvPr id="6" name="Заголовок 1"/>
          <p:cNvSpPr txBox="1">
            <a:spLocks/>
          </p:cNvSpPr>
          <p:nvPr/>
        </p:nvSpPr>
        <p:spPr>
          <a:xfrm>
            <a:off x="1043608" y="188640"/>
            <a:ext cx="7467600" cy="882352"/>
          </a:xfrm>
          <a:prstGeom prst="rect">
            <a:avLst/>
          </a:prstGeom>
        </p:spPr>
        <p:txBody>
          <a:bodyPr vert="horz" lIns="91440" tIns="45720" rIns="91440" bIns="45720" rtlCol="0"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2400" i="0" u="none" strike="noStrike" kern="1200" normalizeH="0" baseline="0" noProof="0" dirty="0" smtClean="0">
                <a:ln w="11430"/>
                <a:solidFill>
                  <a:srgbClr val="002060"/>
                </a:solidFill>
                <a:uLnTx/>
                <a:uFillTx/>
                <a:latin typeface="+mj-lt"/>
                <a:ea typeface="+mj-ea"/>
                <a:cs typeface="+mj-cs"/>
              </a:rPr>
              <a:t>Қорлардың </a:t>
            </a:r>
            <a:r>
              <a:rPr kumimoji="0" lang="kk-KZ" sz="2400" i="0" u="none" strike="noStrike" kern="1200" normalizeH="0" baseline="0" noProof="0" dirty="0" smtClean="0">
                <a:ln w="11430"/>
                <a:solidFill>
                  <a:srgbClr val="002060"/>
                </a:solidFill>
                <a:uLnTx/>
                <a:uFillTx/>
                <a:latin typeface="+mj-lt"/>
                <a:ea typeface="+mj-ea"/>
                <a:cs typeface="+mj-cs"/>
              </a:rPr>
              <a:t>синтетикалық есебі</a:t>
            </a:r>
            <a:endParaRPr kumimoji="0" lang="ru-RU" sz="2400" i="0" u="none" strike="noStrike" kern="1200" normalizeH="0" baseline="0" noProof="0" dirty="0">
              <a:ln w="11430"/>
              <a:solidFill>
                <a:srgbClr val="002060"/>
              </a:solidFill>
              <a:uLnTx/>
              <a:uFillTx/>
              <a:latin typeface="+mj-lt"/>
              <a:ea typeface="+mj-ea"/>
              <a:cs typeface="+mj-cs"/>
            </a:endParaRPr>
          </a:p>
        </p:txBody>
      </p:sp>
      <p:sp>
        <p:nvSpPr>
          <p:cNvPr id="7" name="Прямоугольник 6"/>
          <p:cNvSpPr/>
          <p:nvPr/>
        </p:nvSpPr>
        <p:spPr>
          <a:xfrm>
            <a:off x="1043608" y="1196752"/>
            <a:ext cx="2583015" cy="369332"/>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kk-KZ" spc="50" dirty="0" smtClean="0">
                <a:ln w="11430"/>
                <a:gradFill>
                  <a:gsLst>
                    <a:gs pos="25000">
                      <a:schemeClr val="accent2">
                        <a:satMod val="155000"/>
                      </a:schemeClr>
                    </a:gs>
                    <a:gs pos="100000">
                      <a:schemeClr val="accent2">
                        <a:shade val="45000"/>
                        <a:satMod val="165000"/>
                      </a:schemeClr>
                    </a:gs>
                  </a:gsLst>
                  <a:lin ang="5400000"/>
                </a:gradFill>
              </a:rPr>
              <a:t>Қорлардың келіп түсуі</a:t>
            </a:r>
            <a:endParaRPr lang="ru-RU" spc="50" dirty="0">
              <a:ln w="11430"/>
              <a:gradFill>
                <a:gsLst>
                  <a:gs pos="25000">
                    <a:schemeClr val="accent2">
                      <a:satMod val="155000"/>
                    </a:schemeClr>
                  </a:gs>
                  <a:gs pos="100000">
                    <a:schemeClr val="accent2">
                      <a:shade val="45000"/>
                      <a:satMod val="165000"/>
                    </a:schemeClr>
                  </a:gs>
                </a:gsLst>
                <a:lin ang="5400000"/>
              </a:gradFill>
            </a:endParaRPr>
          </a:p>
        </p:txBody>
      </p:sp>
      <p:sp>
        <p:nvSpPr>
          <p:cNvPr id="8" name="Прямоугольник 7"/>
          <p:cNvSpPr/>
          <p:nvPr/>
        </p:nvSpPr>
        <p:spPr>
          <a:xfrm>
            <a:off x="5292080" y="1196752"/>
            <a:ext cx="3093796" cy="369332"/>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pc="50" dirty="0" smtClean="0">
                <a:ln w="11430"/>
                <a:gradFill>
                  <a:gsLst>
                    <a:gs pos="25000">
                      <a:schemeClr val="accent2">
                        <a:satMod val="155000"/>
                      </a:schemeClr>
                    </a:gs>
                    <a:gs pos="100000">
                      <a:schemeClr val="accent2">
                        <a:shade val="45000"/>
                        <a:satMod val="165000"/>
                      </a:schemeClr>
                    </a:gs>
                  </a:gsLst>
                  <a:lin ang="5400000"/>
                </a:gradFill>
              </a:rPr>
              <a:t>Қорлардың есептен шығуы</a:t>
            </a:r>
            <a:endParaRPr lang="ru-RU" spc="50" dirty="0">
              <a:ln w="11430"/>
              <a:gradFill>
                <a:gsLst>
                  <a:gs pos="25000">
                    <a:schemeClr val="accent2">
                      <a:satMod val="155000"/>
                    </a:schemeClr>
                  </a:gs>
                  <a:gs pos="100000">
                    <a:schemeClr val="accent2">
                      <a:shade val="45000"/>
                      <a:satMod val="165000"/>
                    </a:schemeClr>
                  </a:gs>
                </a:gsLst>
                <a:lin ang="5400000"/>
              </a:gra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882352"/>
          </a:xfrm>
        </p:spPr>
        <p:txBody>
          <a:bodyPr>
            <a:normAutofit/>
          </a:bodyPr>
          <a:lstStyle/>
          <a:p>
            <a:pPr lvl="0" algn="ctr"/>
            <a:r>
              <a:rPr lang="kk-KZ" sz="2400" dirty="0" smtClean="0">
                <a:ln w="11430"/>
                <a:solidFill>
                  <a:srgbClr val="002060"/>
                </a:solidFill>
              </a:rPr>
              <a:t>Қорлардың </a:t>
            </a:r>
            <a:r>
              <a:rPr lang="kk-KZ" sz="2400" dirty="0" smtClean="0">
                <a:ln w="11430"/>
                <a:solidFill>
                  <a:srgbClr val="002060"/>
                </a:solidFill>
              </a:rPr>
              <a:t>аналитикалық есебі</a:t>
            </a:r>
            <a:r>
              <a:rPr lang="ru-RU" sz="2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rPr>
              <a:t/>
            </a:r>
            <a:br>
              <a:rPr lang="ru-RU" sz="2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rPr>
            </a:br>
            <a:endParaRPr lang="ru-RU" sz="2400" dirty="0"/>
          </a:p>
        </p:txBody>
      </p:sp>
      <p:graphicFrame>
        <p:nvGraphicFramePr>
          <p:cNvPr id="4" name="Таблица 3"/>
          <p:cNvGraphicFramePr>
            <a:graphicFrameLocks noGrp="1"/>
          </p:cNvGraphicFramePr>
          <p:nvPr/>
        </p:nvGraphicFramePr>
        <p:xfrm>
          <a:off x="899592" y="908720"/>
          <a:ext cx="7632848" cy="5685131"/>
        </p:xfrm>
        <a:graphic>
          <a:graphicData uri="http://schemas.openxmlformats.org/drawingml/2006/table">
            <a:tbl>
              <a:tblPr>
                <a:tableStyleId>{5DA37D80-6434-44D0-A028-1B22A696006F}</a:tableStyleId>
              </a:tblPr>
              <a:tblGrid>
                <a:gridCol w="578419"/>
                <a:gridCol w="1734442"/>
                <a:gridCol w="5319987"/>
              </a:tblGrid>
              <a:tr h="204643">
                <a:tc>
                  <a:txBody>
                    <a:bodyPr/>
                    <a:lstStyle/>
                    <a:p>
                      <a:pPr algn="ctr">
                        <a:lnSpc>
                          <a:spcPct val="115000"/>
                        </a:lnSpc>
                        <a:spcAft>
                          <a:spcPts val="0"/>
                        </a:spcAft>
                      </a:pPr>
                      <a:r>
                        <a:rPr lang="kk-KZ" sz="1400" dirty="0"/>
                        <a:t>№</a:t>
                      </a:r>
                      <a:endParaRPr lang="ru-RU" sz="1400" dirty="0">
                        <a:latin typeface="Times New Roman"/>
                        <a:ea typeface="Times New Roman"/>
                        <a:cs typeface="Times New Roman"/>
                      </a:endParaRPr>
                    </a:p>
                  </a:txBody>
                  <a:tcPr marL="55217" marR="55217" marT="0" marB="0" anchor="ctr">
                    <a:solidFill>
                      <a:schemeClr val="accent2">
                        <a:lumMod val="60000"/>
                        <a:lumOff val="40000"/>
                      </a:schemeClr>
                    </a:solidFill>
                  </a:tcPr>
                </a:tc>
                <a:tc>
                  <a:txBody>
                    <a:bodyPr/>
                    <a:lstStyle/>
                    <a:p>
                      <a:pPr algn="ctr">
                        <a:lnSpc>
                          <a:spcPct val="115000"/>
                        </a:lnSpc>
                        <a:spcAft>
                          <a:spcPts val="0"/>
                        </a:spcAft>
                      </a:pPr>
                      <a:r>
                        <a:rPr lang="kk-KZ" sz="1400" dirty="0"/>
                        <a:t>Типтік үлгінің №</a:t>
                      </a:r>
                      <a:endParaRPr lang="ru-RU" sz="1400" dirty="0">
                        <a:latin typeface="Times New Roman"/>
                        <a:ea typeface="Times New Roman"/>
                        <a:cs typeface="Times New Roman"/>
                      </a:endParaRPr>
                    </a:p>
                  </a:txBody>
                  <a:tcPr marL="55217" marR="55217" marT="0" marB="0" anchor="ctr">
                    <a:solidFill>
                      <a:schemeClr val="accent2">
                        <a:lumMod val="60000"/>
                        <a:lumOff val="40000"/>
                      </a:schemeClr>
                    </a:solidFill>
                  </a:tcPr>
                </a:tc>
                <a:tc>
                  <a:txBody>
                    <a:bodyPr/>
                    <a:lstStyle/>
                    <a:p>
                      <a:pPr algn="ctr">
                        <a:lnSpc>
                          <a:spcPct val="115000"/>
                        </a:lnSpc>
                        <a:spcAft>
                          <a:spcPts val="0"/>
                        </a:spcAft>
                      </a:pPr>
                      <a:r>
                        <a:rPr lang="kk-KZ" sz="1400" dirty="0"/>
                        <a:t>Бастапқы бухгалтерлік құжаттардың атаулары</a:t>
                      </a:r>
                      <a:endParaRPr lang="ru-RU" sz="1400" dirty="0">
                        <a:latin typeface="Times New Roman"/>
                        <a:ea typeface="Times New Roman"/>
                        <a:cs typeface="Times New Roman"/>
                      </a:endParaRPr>
                    </a:p>
                  </a:txBody>
                  <a:tcPr marL="55217" marR="55217" marT="0" marB="0" anchor="ctr">
                    <a:solidFill>
                      <a:schemeClr val="accent2">
                        <a:lumMod val="60000"/>
                        <a:lumOff val="40000"/>
                      </a:schemeClr>
                    </a:solidFill>
                  </a:tcPr>
                </a:tc>
              </a:tr>
              <a:tr h="204643">
                <a:tc>
                  <a:txBody>
                    <a:bodyPr/>
                    <a:lstStyle/>
                    <a:p>
                      <a:pPr algn="ctr">
                        <a:lnSpc>
                          <a:spcPct val="115000"/>
                        </a:lnSpc>
                        <a:spcAft>
                          <a:spcPts val="0"/>
                        </a:spcAft>
                      </a:pPr>
                      <a:r>
                        <a:rPr lang="kk-KZ" sz="1400"/>
                        <a:t>1</a:t>
                      </a:r>
                      <a:endParaRPr lang="ru-RU" sz="1400">
                        <a:latin typeface="Times New Roman"/>
                        <a:ea typeface="Times New Roman"/>
                        <a:cs typeface="Times New Roman"/>
                      </a:endParaRPr>
                    </a:p>
                  </a:txBody>
                  <a:tcPr marL="55217" marR="55217" marT="0" marB="0" anchor="ctr"/>
                </a:tc>
                <a:tc>
                  <a:txBody>
                    <a:bodyPr/>
                    <a:lstStyle/>
                    <a:p>
                      <a:pPr algn="ctr">
                        <a:lnSpc>
                          <a:spcPct val="115000"/>
                        </a:lnSpc>
                        <a:spcAft>
                          <a:spcPts val="0"/>
                        </a:spcAft>
                      </a:pPr>
                      <a:r>
                        <a:rPr lang="kk-KZ" sz="1400"/>
                        <a:t>2</a:t>
                      </a:r>
                      <a:endParaRPr lang="ru-RU" sz="1400">
                        <a:latin typeface="Times New Roman"/>
                        <a:ea typeface="Times New Roman"/>
                        <a:cs typeface="Times New Roman"/>
                      </a:endParaRPr>
                    </a:p>
                  </a:txBody>
                  <a:tcPr marL="55217" marR="55217" marT="0" marB="0" anchor="ctr"/>
                </a:tc>
                <a:tc>
                  <a:txBody>
                    <a:bodyPr/>
                    <a:lstStyle/>
                    <a:p>
                      <a:pPr algn="ctr">
                        <a:lnSpc>
                          <a:spcPct val="115000"/>
                        </a:lnSpc>
                        <a:spcAft>
                          <a:spcPts val="0"/>
                        </a:spcAft>
                      </a:pPr>
                      <a:r>
                        <a:rPr lang="kk-KZ" sz="1400"/>
                        <a:t>3</a:t>
                      </a:r>
                      <a:endParaRPr lang="ru-RU" sz="1400">
                        <a:latin typeface="Times New Roman"/>
                        <a:ea typeface="Times New Roman"/>
                        <a:cs typeface="Times New Roman"/>
                      </a:endParaRPr>
                    </a:p>
                  </a:txBody>
                  <a:tcPr marL="55217" marR="55217" marT="0" marB="0" anchor="ctr"/>
                </a:tc>
              </a:tr>
              <a:tr h="204643">
                <a:tc>
                  <a:txBody>
                    <a:bodyPr/>
                    <a:lstStyle/>
                    <a:p>
                      <a:pPr algn="just">
                        <a:lnSpc>
                          <a:spcPct val="115000"/>
                        </a:lnSpc>
                        <a:spcAft>
                          <a:spcPts val="0"/>
                        </a:spcAft>
                      </a:pPr>
                      <a:r>
                        <a:rPr lang="kk-KZ" sz="1400"/>
                        <a:t>1</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ТМҚ-1а</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Сенімхат </a:t>
                      </a:r>
                      <a:endParaRPr lang="ru-RU" sz="1400">
                        <a:latin typeface="Times New Roman"/>
                        <a:ea typeface="Times New Roman"/>
                        <a:cs typeface="Times New Roman"/>
                      </a:endParaRPr>
                    </a:p>
                  </a:txBody>
                  <a:tcPr marL="55217" marR="55217" marT="0" marB="0"/>
                </a:tc>
              </a:tr>
              <a:tr h="204643">
                <a:tc>
                  <a:txBody>
                    <a:bodyPr/>
                    <a:lstStyle/>
                    <a:p>
                      <a:pPr algn="just">
                        <a:lnSpc>
                          <a:spcPct val="115000"/>
                        </a:lnSpc>
                        <a:spcAft>
                          <a:spcPts val="0"/>
                        </a:spcAft>
                      </a:pPr>
                      <a:r>
                        <a:rPr lang="kk-KZ" sz="1400"/>
                        <a:t>2</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dirty="0"/>
                        <a:t>ТМҚ-2</a:t>
                      </a:r>
                      <a:endParaRPr lang="ru-RU" sz="1400" dirty="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Берілген сенімхаттарды тіркеу журналы </a:t>
                      </a:r>
                      <a:endParaRPr lang="ru-RU" sz="1400">
                        <a:latin typeface="Times New Roman"/>
                        <a:ea typeface="Times New Roman"/>
                        <a:cs typeface="Times New Roman"/>
                      </a:endParaRPr>
                    </a:p>
                  </a:txBody>
                  <a:tcPr marL="55217" marR="55217" marT="0" marB="0"/>
                </a:tc>
              </a:tr>
              <a:tr h="204643">
                <a:tc>
                  <a:txBody>
                    <a:bodyPr/>
                    <a:lstStyle/>
                    <a:p>
                      <a:pPr algn="just">
                        <a:lnSpc>
                          <a:spcPct val="115000"/>
                        </a:lnSpc>
                        <a:spcAft>
                          <a:spcPts val="0"/>
                        </a:spcAft>
                      </a:pPr>
                      <a:r>
                        <a:rPr lang="kk-KZ" sz="1400"/>
                        <a:t>3</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ТМҚ-3</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Кіріс ордері</a:t>
                      </a:r>
                      <a:endParaRPr lang="ru-RU" sz="1400">
                        <a:latin typeface="Times New Roman"/>
                        <a:ea typeface="Times New Roman"/>
                        <a:cs typeface="Times New Roman"/>
                      </a:endParaRPr>
                    </a:p>
                  </a:txBody>
                  <a:tcPr marL="55217" marR="55217" marT="0" marB="0"/>
                </a:tc>
              </a:tr>
              <a:tr h="204643">
                <a:tc>
                  <a:txBody>
                    <a:bodyPr/>
                    <a:lstStyle/>
                    <a:p>
                      <a:pPr algn="just">
                        <a:lnSpc>
                          <a:spcPct val="115000"/>
                        </a:lnSpc>
                        <a:spcAft>
                          <a:spcPts val="0"/>
                        </a:spcAft>
                      </a:pPr>
                      <a:r>
                        <a:rPr lang="kk-KZ" sz="1400"/>
                        <a:t>4</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ТМҚ-4</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Тауарлық-материалдық қорларды қабылдау туралы акт</a:t>
                      </a:r>
                      <a:endParaRPr lang="ru-RU" sz="1400">
                        <a:latin typeface="Times New Roman"/>
                        <a:ea typeface="Times New Roman"/>
                        <a:cs typeface="Times New Roman"/>
                      </a:endParaRPr>
                    </a:p>
                  </a:txBody>
                  <a:tcPr marL="55217" marR="55217" marT="0" marB="0"/>
                </a:tc>
              </a:tr>
              <a:tr h="613929">
                <a:tc>
                  <a:txBody>
                    <a:bodyPr/>
                    <a:lstStyle/>
                    <a:p>
                      <a:pPr algn="just">
                        <a:lnSpc>
                          <a:spcPct val="115000"/>
                        </a:lnSpc>
                        <a:spcAft>
                          <a:spcPts val="0"/>
                        </a:spcAft>
                      </a:pPr>
                      <a:r>
                        <a:rPr lang="kk-KZ" sz="1400"/>
                        <a:t>5</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ТМҚ-4а</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Тауарлық-материалдық қорларды дайындау, сақтау және өндіру үдерісінде жетіспеушілер мен жоғалтып алулар туралы акт </a:t>
                      </a:r>
                      <a:endParaRPr lang="ru-RU" sz="1400">
                        <a:latin typeface="Times New Roman"/>
                        <a:ea typeface="Times New Roman"/>
                        <a:cs typeface="Times New Roman"/>
                      </a:endParaRPr>
                    </a:p>
                  </a:txBody>
                  <a:tcPr marL="55217" marR="55217" marT="0" marB="0"/>
                </a:tc>
              </a:tr>
              <a:tr h="409286">
                <a:tc>
                  <a:txBody>
                    <a:bodyPr/>
                    <a:lstStyle/>
                    <a:p>
                      <a:pPr algn="just">
                        <a:lnSpc>
                          <a:spcPct val="115000"/>
                        </a:lnSpc>
                        <a:spcAft>
                          <a:spcPts val="0"/>
                        </a:spcAft>
                      </a:pPr>
                      <a:r>
                        <a:rPr lang="kk-KZ" sz="1400"/>
                        <a:t>6</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ТМҚ-4б</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Тауарлық-материалдық қорлардың сынуы, бүлінуі, бузылуы туралы акт</a:t>
                      </a:r>
                      <a:endParaRPr lang="ru-RU" sz="1400">
                        <a:latin typeface="Times New Roman"/>
                        <a:ea typeface="Times New Roman"/>
                        <a:cs typeface="Times New Roman"/>
                      </a:endParaRPr>
                    </a:p>
                  </a:txBody>
                  <a:tcPr marL="55217" marR="55217" marT="0" marB="0"/>
                </a:tc>
              </a:tr>
              <a:tr h="204643">
                <a:tc>
                  <a:txBody>
                    <a:bodyPr/>
                    <a:lstStyle/>
                    <a:p>
                      <a:pPr algn="just">
                        <a:lnSpc>
                          <a:spcPct val="115000"/>
                        </a:lnSpc>
                        <a:spcAft>
                          <a:spcPts val="0"/>
                        </a:spcAft>
                      </a:pPr>
                      <a:r>
                        <a:rPr lang="kk-KZ" sz="1400"/>
                        <a:t>7</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ТМҚ-5</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Тауарлық-материалдық қорларды есепке алу карточкасы </a:t>
                      </a:r>
                      <a:endParaRPr lang="ru-RU" sz="1400">
                        <a:latin typeface="Times New Roman"/>
                        <a:ea typeface="Times New Roman"/>
                        <a:cs typeface="Times New Roman"/>
                      </a:endParaRPr>
                    </a:p>
                  </a:txBody>
                  <a:tcPr marL="55217" marR="55217" marT="0" marB="0"/>
                </a:tc>
              </a:tr>
              <a:tr h="409286">
                <a:tc>
                  <a:txBody>
                    <a:bodyPr/>
                    <a:lstStyle/>
                    <a:p>
                      <a:pPr algn="just">
                        <a:lnSpc>
                          <a:spcPct val="115000"/>
                        </a:lnSpc>
                        <a:spcAft>
                          <a:spcPts val="0"/>
                        </a:spcAft>
                      </a:pPr>
                      <a:r>
                        <a:rPr lang="kk-KZ" sz="1400"/>
                        <a:t>8</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ТМҚ-7</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Қоймадағы тауарлық-материалдық қорлардың қалдығын есептеу ведомосы</a:t>
                      </a:r>
                      <a:endParaRPr lang="ru-RU" sz="1400">
                        <a:latin typeface="Times New Roman"/>
                        <a:ea typeface="Times New Roman"/>
                        <a:cs typeface="Times New Roman"/>
                      </a:endParaRPr>
                    </a:p>
                  </a:txBody>
                  <a:tcPr marL="55217" marR="55217" marT="0" marB="0"/>
                </a:tc>
              </a:tr>
              <a:tr h="409286">
                <a:tc>
                  <a:txBody>
                    <a:bodyPr/>
                    <a:lstStyle/>
                    <a:p>
                      <a:pPr algn="just">
                        <a:lnSpc>
                          <a:spcPct val="115000"/>
                        </a:lnSpc>
                        <a:spcAft>
                          <a:spcPts val="0"/>
                        </a:spcAft>
                      </a:pPr>
                      <a:r>
                        <a:rPr lang="kk-KZ" sz="1400"/>
                        <a:t>9</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ТМҚ-11</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Ғимараттар мен құрылыстарды салу мен демонтаждауда алынған тауарлық-материалдық қорларды кірістеу акті</a:t>
                      </a:r>
                      <a:endParaRPr lang="ru-RU" sz="1400">
                        <a:latin typeface="Times New Roman"/>
                        <a:ea typeface="Times New Roman"/>
                        <a:cs typeface="Times New Roman"/>
                      </a:endParaRPr>
                    </a:p>
                  </a:txBody>
                  <a:tcPr marL="55217" marR="55217" marT="0" marB="0"/>
                </a:tc>
              </a:tr>
              <a:tr h="204643">
                <a:tc>
                  <a:txBody>
                    <a:bodyPr/>
                    <a:lstStyle/>
                    <a:p>
                      <a:pPr algn="just">
                        <a:lnSpc>
                          <a:spcPct val="115000"/>
                        </a:lnSpc>
                        <a:spcAft>
                          <a:spcPts val="0"/>
                        </a:spcAft>
                      </a:pPr>
                      <a:r>
                        <a:rPr lang="kk-KZ" sz="1400"/>
                        <a:t>10</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ТІЗ-3</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Тауарлық-материалдық қорлардың түгендеме тізімдемесі </a:t>
                      </a:r>
                      <a:endParaRPr lang="ru-RU" sz="1400">
                        <a:latin typeface="Times New Roman"/>
                        <a:ea typeface="Times New Roman"/>
                        <a:cs typeface="Times New Roman"/>
                      </a:endParaRPr>
                    </a:p>
                  </a:txBody>
                  <a:tcPr marL="55217" marR="55217" marT="0" marB="0"/>
                </a:tc>
              </a:tr>
              <a:tr h="204643">
                <a:tc>
                  <a:txBody>
                    <a:bodyPr/>
                    <a:lstStyle/>
                    <a:p>
                      <a:pPr algn="just">
                        <a:lnSpc>
                          <a:spcPct val="115000"/>
                        </a:lnSpc>
                        <a:spcAft>
                          <a:spcPts val="0"/>
                        </a:spcAft>
                      </a:pPr>
                      <a:r>
                        <a:rPr lang="kk-KZ" sz="1400"/>
                        <a:t>11</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ТІЗ-4</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Шығарылған тауарларды тугендеу акті</a:t>
                      </a:r>
                      <a:endParaRPr lang="ru-RU" sz="1400">
                        <a:latin typeface="Times New Roman"/>
                        <a:ea typeface="Times New Roman"/>
                        <a:cs typeface="Times New Roman"/>
                      </a:endParaRPr>
                    </a:p>
                  </a:txBody>
                  <a:tcPr marL="55217" marR="55217" marT="0" marB="0"/>
                </a:tc>
              </a:tr>
              <a:tr h="409286">
                <a:tc>
                  <a:txBody>
                    <a:bodyPr/>
                    <a:lstStyle/>
                    <a:p>
                      <a:pPr algn="just">
                        <a:lnSpc>
                          <a:spcPct val="115000"/>
                        </a:lnSpc>
                        <a:spcAft>
                          <a:spcPts val="0"/>
                        </a:spcAft>
                      </a:pPr>
                      <a:r>
                        <a:rPr lang="kk-KZ" sz="1400"/>
                        <a:t>12</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ТІЗ-5</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Жауапкершілікпен сақтауға алынған (берілген) тауарлық-материалдық қорлардың түгендеме тізімдемесі</a:t>
                      </a:r>
                      <a:endParaRPr lang="ru-RU" sz="1400">
                        <a:latin typeface="Times New Roman"/>
                        <a:ea typeface="Times New Roman"/>
                        <a:cs typeface="Times New Roman"/>
                      </a:endParaRPr>
                    </a:p>
                  </a:txBody>
                  <a:tcPr marL="55217" marR="55217" marT="0" marB="0"/>
                </a:tc>
              </a:tr>
              <a:tr h="409286">
                <a:tc>
                  <a:txBody>
                    <a:bodyPr/>
                    <a:lstStyle/>
                    <a:p>
                      <a:pPr algn="just">
                        <a:lnSpc>
                          <a:spcPct val="115000"/>
                        </a:lnSpc>
                        <a:spcAft>
                          <a:spcPts val="0"/>
                        </a:spcAft>
                      </a:pPr>
                      <a:r>
                        <a:rPr lang="kk-KZ" sz="1400"/>
                        <a:t>13</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ТІЗ-6</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Жолдағы тауарлық-материалдық қорлардың түгендеме тізімдемесі</a:t>
                      </a:r>
                      <a:endParaRPr lang="ru-RU" sz="1400">
                        <a:latin typeface="Times New Roman"/>
                        <a:ea typeface="Times New Roman"/>
                        <a:cs typeface="Times New Roman"/>
                      </a:endParaRPr>
                    </a:p>
                  </a:txBody>
                  <a:tcPr marL="55217" marR="55217" marT="0" marB="0"/>
                </a:tc>
              </a:tr>
              <a:tr h="409286">
                <a:tc>
                  <a:txBody>
                    <a:bodyPr/>
                    <a:lstStyle/>
                    <a:p>
                      <a:pPr algn="just">
                        <a:lnSpc>
                          <a:spcPct val="115000"/>
                        </a:lnSpc>
                        <a:spcAft>
                          <a:spcPts val="0"/>
                        </a:spcAft>
                      </a:pPr>
                      <a:r>
                        <a:rPr lang="kk-KZ" sz="1400"/>
                        <a:t>14</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a:t>ТІЗ-12</a:t>
                      </a:r>
                      <a:endParaRPr lang="ru-RU" sz="1400">
                        <a:latin typeface="Times New Roman"/>
                        <a:ea typeface="Times New Roman"/>
                        <a:cs typeface="Times New Roman"/>
                      </a:endParaRPr>
                    </a:p>
                  </a:txBody>
                  <a:tcPr marL="55217" marR="55217" marT="0" marB="0"/>
                </a:tc>
                <a:tc>
                  <a:txBody>
                    <a:bodyPr/>
                    <a:lstStyle/>
                    <a:p>
                      <a:pPr algn="just">
                        <a:lnSpc>
                          <a:spcPct val="115000"/>
                        </a:lnSpc>
                        <a:spcAft>
                          <a:spcPts val="0"/>
                        </a:spcAft>
                      </a:pPr>
                      <a:r>
                        <a:rPr lang="kk-KZ" sz="1400" dirty="0"/>
                        <a:t>Тауарлық-материалдық қорларды түгендеу нәтижелерін салыстыру ведомосы </a:t>
                      </a:r>
                      <a:endParaRPr lang="ru-RU" sz="1400" dirty="0">
                        <a:latin typeface="Times New Roman"/>
                        <a:ea typeface="Times New Roman"/>
                        <a:cs typeface="Times New Roman"/>
                      </a:endParaRPr>
                    </a:p>
                  </a:txBody>
                  <a:tcPr marL="55217" marR="55217" marT="0" marB="0"/>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kk-KZ" sz="2400" dirty="0" smtClean="0">
                <a:ln w="11430"/>
                <a:solidFill>
                  <a:srgbClr val="002060"/>
                </a:solidFill>
                <a:effectLst>
                  <a:outerShdw blurRad="50800" dist="39000" dir="5460000" algn="tl">
                    <a:srgbClr val="000000">
                      <a:alpha val="38000"/>
                    </a:srgbClr>
                  </a:outerShdw>
                </a:effectLst>
              </a:rPr>
              <a:t>Қорлар  есебін ұйымдастыру</a:t>
            </a:r>
            <a:r>
              <a:rPr lang="ru-RU" sz="2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ru-RU" sz="2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ru-RU" sz="24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58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5841" name="Object 1"/>
          <p:cNvGraphicFramePr>
            <a:graphicFrameLocks noChangeAspect="1"/>
          </p:cNvGraphicFramePr>
          <p:nvPr/>
        </p:nvGraphicFramePr>
        <p:xfrm>
          <a:off x="971600" y="1124744"/>
          <a:ext cx="7272808" cy="5553075"/>
        </p:xfrm>
        <a:graphic>
          <a:graphicData uri="http://schemas.openxmlformats.org/presentationml/2006/ole">
            <mc:AlternateContent xmlns:mc="http://schemas.openxmlformats.org/markup-compatibility/2006">
              <mc:Choice xmlns:v="urn:schemas-microsoft-com:vml" Requires="v">
                <p:oleObj spid="_x0000_s35862" name="Picture" r:id="rId3" imgW="9516443" imgH="8705448" progId="Word.Picture.8">
                  <p:embed/>
                </p:oleObj>
              </mc:Choice>
              <mc:Fallback>
                <p:oleObj name="Picture" r:id="rId3" imgW="9516443" imgH="8705448" progId="Word.Picture.8">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124744"/>
                        <a:ext cx="7272808" cy="5553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Прямая соединительная линия 7"/>
          <p:cNvCxnSpPr/>
          <p:nvPr/>
        </p:nvCxnSpPr>
        <p:spPr>
          <a:xfrm>
            <a:off x="6516216" y="2780928"/>
            <a:ext cx="1296144"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684312"/>
          </a:xfrm>
        </p:spPr>
        <p:txBody>
          <a:bodyPr>
            <a:normAutofit/>
          </a:bodyPr>
          <a:lstStyle/>
          <a:p>
            <a:pPr algn="ctr"/>
            <a:r>
              <a:rPr lang="kk-KZ" sz="2400" b="1" dirty="0" smtClean="0">
                <a:solidFill>
                  <a:srgbClr val="0070C0"/>
                </a:solidFill>
              </a:rPr>
              <a:t>Қорларды бағалау әдістері</a:t>
            </a:r>
            <a:endParaRPr lang="ru-RU" sz="2400" b="1" dirty="0">
              <a:solidFill>
                <a:srgbClr val="0070C0"/>
              </a:solidFill>
            </a:endParaRPr>
          </a:p>
        </p:txBody>
      </p:sp>
      <p:sp>
        <p:nvSpPr>
          <p:cNvPr id="3" name="Объект 2"/>
          <p:cNvSpPr>
            <a:spLocks noGrp="1"/>
          </p:cNvSpPr>
          <p:nvPr>
            <p:ph sz="quarter" idx="1"/>
          </p:nvPr>
        </p:nvSpPr>
        <p:spPr/>
        <p:txBody>
          <a:bodyPr>
            <a:normAutofit fontScale="92500" lnSpcReduction="20000"/>
          </a:bodyPr>
          <a:lstStyle/>
          <a:p>
            <a:pPr algn="just"/>
            <a:r>
              <a:rPr lang="kk-KZ" dirty="0"/>
              <a:t>Жалпы, ТМҚ есебі №2 «Қорлар» Қаржылық есептіліктің халықаралық стандартына сәйкес жүргізіледі. Қорлардың құнын анықтау барысында олардың бағасын дұрыс белгілеу  маңызды болып табылады. Есепті кезең ішінде материалдардың көптеген түрлерінң бағалары өзгеріп тұрады. Материалдың бір түрі, мысалы, бір ай ішінде әр түрлі бағамен келіп түсуі мүмкін. Сонымен бірге, материалдардың бір түрін сатып өткізгенде, оның қандай ретпен және бағамен сатылғандығын анықтау мүмкін емес. Сондықтан, материалдар құнының болжамды қозғалысын  аталмыш стандарттарға сәйкес келесі әдістермен бағалау ұсынылады: </a:t>
            </a:r>
            <a:endParaRPr lang="ru-RU" dirty="0"/>
          </a:p>
          <a:p>
            <a:pPr lvl="0"/>
            <a:r>
              <a:rPr lang="kk-KZ" dirty="0"/>
              <a:t>арнайы сәйкестік тәсілі;</a:t>
            </a:r>
            <a:endParaRPr lang="ru-RU" dirty="0"/>
          </a:p>
          <a:p>
            <a:pPr lvl="0"/>
            <a:r>
              <a:rPr lang="kk-KZ" dirty="0"/>
              <a:t>орташа өлшенген құндық тәсіл;</a:t>
            </a:r>
            <a:endParaRPr lang="ru-RU" dirty="0"/>
          </a:p>
          <a:p>
            <a:pPr lvl="0"/>
            <a:r>
              <a:rPr lang="kk-KZ" dirty="0"/>
              <a:t>бірінші тауарлар бағасы арқылы қорларды бағалау тәсілі.</a:t>
            </a:r>
            <a:endParaRPr lang="ru-RU" dirty="0"/>
          </a:p>
          <a:p>
            <a:endParaRPr lang="ru-RU" dirty="0"/>
          </a:p>
        </p:txBody>
      </p:sp>
    </p:spTree>
    <p:extLst>
      <p:ext uri="{BB962C8B-B14F-4D97-AF65-F5344CB8AC3E}">
        <p14:creationId xmlns:p14="http://schemas.microsoft.com/office/powerpoint/2010/main" val="748330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
            <p:extLst>
              <p:ext uri="{D42A27DB-BD31-4B8C-83A1-F6EECF244321}">
                <p14:modId xmlns:p14="http://schemas.microsoft.com/office/powerpoint/2010/main" val="58398263"/>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2267744" y="476672"/>
            <a:ext cx="5688632" cy="461665"/>
          </a:xfrm>
          <a:prstGeom prst="rect">
            <a:avLst/>
          </a:prstGeom>
        </p:spPr>
        <p:txBody>
          <a:bodyPr wrap="square">
            <a:spAutoFit/>
          </a:bodyPr>
          <a:lstStyle/>
          <a:p>
            <a:pPr algn="ctr"/>
            <a:r>
              <a:rPr lang="kk-KZ" sz="2400" b="1" dirty="0">
                <a:solidFill>
                  <a:srgbClr val="0070C0"/>
                </a:solidFill>
              </a:rPr>
              <a:t>Қорларды бағалау әдістері</a:t>
            </a:r>
            <a:endParaRPr lang="ru-RU" sz="2400" dirty="0"/>
          </a:p>
        </p:txBody>
      </p:sp>
    </p:spTree>
    <p:extLst>
      <p:ext uri="{BB962C8B-B14F-4D97-AF65-F5344CB8AC3E}">
        <p14:creationId xmlns:p14="http://schemas.microsoft.com/office/powerpoint/2010/main" val="21697772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ача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1978</TotalTime>
  <Words>962</Words>
  <Application>Microsoft Office PowerPoint</Application>
  <PresentationFormat>Экран (4:3)</PresentationFormat>
  <Paragraphs>235</Paragraphs>
  <Slides>12</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12</vt:i4>
      </vt:variant>
    </vt:vector>
  </HeadingPairs>
  <TitlesOfParts>
    <vt:vector size="14" baseType="lpstr">
      <vt:lpstr>Начальная</vt:lpstr>
      <vt:lpstr>Picture</vt:lpstr>
      <vt:lpstr>8 дәріс тақырыбы: Қорлар есебі</vt:lpstr>
      <vt:lpstr> 1 “Қорлар” 2 ҚЕХС-на сәйкес</vt:lpstr>
      <vt:lpstr>2 Қорлар  есебіннің міндеттері </vt:lpstr>
      <vt:lpstr>Материалдық құндылықтардың барлық түрлері 1300 бөлімшенің активті шоттарында жүргізіледі. </vt:lpstr>
      <vt:lpstr>Презентация PowerPoint</vt:lpstr>
      <vt:lpstr>Қорлардың аналитикалық есебі </vt:lpstr>
      <vt:lpstr>Қорлар  есебін ұйымдастыру </vt:lpstr>
      <vt:lpstr>Қорларды бағалау әдістері</vt:lpstr>
      <vt:lpstr>Презентация PowerPoint</vt:lpstr>
      <vt:lpstr>Қорларды бағалау тәсілдерін қолдану мысалы  </vt:lpstr>
      <vt:lpstr>Бақылау сұрақтары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Құрылыс кәсіпорындарында бухгалтерлік есепті жетілдіру жолдары («Экра» ЖШС үлгісінде) </dc:title>
  <dc:creator>Гульжан</dc:creator>
  <cp:lastModifiedBy>ninja997@mail.ru</cp:lastModifiedBy>
  <cp:revision>179</cp:revision>
  <cp:lastPrinted>2018-05-27T20:17:01Z</cp:lastPrinted>
  <dcterms:created xsi:type="dcterms:W3CDTF">2015-04-13T04:13:10Z</dcterms:created>
  <dcterms:modified xsi:type="dcterms:W3CDTF">2020-03-14T17:11:27Z</dcterms:modified>
</cp:coreProperties>
</file>